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6" r:id="rId1"/>
  </p:sldMasterIdLst>
  <p:notesMasterIdLst>
    <p:notesMasterId r:id="rId10"/>
  </p:notesMasterIdLst>
  <p:sldIdLst>
    <p:sldId id="256" r:id="rId2"/>
    <p:sldId id="263" r:id="rId3"/>
    <p:sldId id="272" r:id="rId4"/>
    <p:sldId id="268" r:id="rId5"/>
    <p:sldId id="286" r:id="rId6"/>
    <p:sldId id="287" r:id="rId7"/>
    <p:sldId id="288" r:id="rId8"/>
    <p:sldId id="285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B75FDA-9BB5-4C90-A953-AE7BE431FA07}">
  <a:tblStyle styleId="{C9B75FDA-9BB5-4C90-A953-AE7BE431FA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6902"/>
    <p:restoredTop sz="92012"/>
  </p:normalViewPr>
  <p:slideViewPr>
    <p:cSldViewPr snapToGrid="0">
      <p:cViewPr>
        <p:scale>
          <a:sx n="117" d="100"/>
          <a:sy n="117" d="100"/>
        </p:scale>
        <p:origin x="1384" y="45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5465e7bc0b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5465e7bc0b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545caf3b90_1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545caf3b90_1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5522eb7919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5522eb7919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pdays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number of days that passed by after the client was last contacted from a previous campaign</a:t>
            </a:r>
          </a:p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campaign: number of contacts performed during this campaign and for this client (numeric, includes last contact)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397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pdays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number of days that passed by after the client was last contacted from a previous campaign</a:t>
            </a:r>
          </a:p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campaign: number of contacts performed during this campaign and for this client (numeric, includes last contact)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716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475" y="-14675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183800" y="0"/>
            <a:ext cx="7960500" cy="41445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1899474"/>
            <a:ext cx="1575000" cy="32442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4697175" y="1320225"/>
            <a:ext cx="361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5911825" y="29778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6">
  <p:cSld name="CUSTOM_7_2_1_1_1_1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 flipH="1">
            <a:off x="0" y="-7350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0" y="318625"/>
            <a:ext cx="3201900" cy="15477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8"/>
          <p:cNvSpPr/>
          <p:nvPr/>
        </p:nvSpPr>
        <p:spPr>
          <a:xfrm>
            <a:off x="1291050" y="627300"/>
            <a:ext cx="6561900" cy="38889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/>
          </p:nvPr>
        </p:nvSpPr>
        <p:spPr>
          <a:xfrm>
            <a:off x="4724075" y="2047850"/>
            <a:ext cx="24492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title" idx="2" hasCustomPrompt="1"/>
          </p:nvPr>
        </p:nvSpPr>
        <p:spPr>
          <a:xfrm>
            <a:off x="1813725" y="1866322"/>
            <a:ext cx="2628600" cy="227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56" name="Google Shape;56;p8"/>
          <p:cNvCxnSpPr>
            <a:stCxn id="51" idx="0"/>
          </p:cNvCxnSpPr>
          <p:nvPr/>
        </p:nvCxnSpPr>
        <p:spPr>
          <a:xfrm flipH="1">
            <a:off x="4563300" y="-7350"/>
            <a:ext cx="8700" cy="37815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ITLE_ONLY_1_1">
    <p:bg>
      <p:bgPr>
        <a:noFill/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/>
          <p:nvPr/>
        </p:nvSpPr>
        <p:spPr>
          <a:xfrm>
            <a:off x="75" y="469725"/>
            <a:ext cx="3048000" cy="4199400"/>
          </a:xfrm>
          <a:prstGeom prst="rect">
            <a:avLst/>
          </a:prstGeom>
          <a:solidFill>
            <a:srgbClr val="00AE9D">
              <a:alpha val="7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3050200" y="470909"/>
            <a:ext cx="3048000" cy="41994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4"/>
          <p:cNvSpPr/>
          <p:nvPr/>
        </p:nvSpPr>
        <p:spPr>
          <a:xfrm>
            <a:off x="6095925" y="469725"/>
            <a:ext cx="3048000" cy="4199400"/>
          </a:xfrm>
          <a:prstGeom prst="rect">
            <a:avLst/>
          </a:prstGeom>
          <a:solidFill>
            <a:srgbClr val="3D85C6">
              <a:alpha val="5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ctrTitle"/>
          </p:nvPr>
        </p:nvSpPr>
        <p:spPr>
          <a:xfrm>
            <a:off x="3043625" y="600200"/>
            <a:ext cx="29385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ctrTitle" idx="2"/>
          </p:nvPr>
        </p:nvSpPr>
        <p:spPr>
          <a:xfrm>
            <a:off x="642688" y="24641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subTitle" idx="1"/>
          </p:nvPr>
        </p:nvSpPr>
        <p:spPr>
          <a:xfrm>
            <a:off x="642700" y="303265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ctrTitle" idx="3"/>
          </p:nvPr>
        </p:nvSpPr>
        <p:spPr>
          <a:xfrm>
            <a:off x="3690688" y="24641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4"/>
          </p:nvPr>
        </p:nvSpPr>
        <p:spPr>
          <a:xfrm>
            <a:off x="3690700" y="303265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ctrTitle" idx="5"/>
          </p:nvPr>
        </p:nvSpPr>
        <p:spPr>
          <a:xfrm>
            <a:off x="6738688" y="24641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ubTitle" idx="6"/>
          </p:nvPr>
        </p:nvSpPr>
        <p:spPr>
          <a:xfrm>
            <a:off x="6738700" y="303265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CUSTOM_6_1_1_1_1">
    <p:bg>
      <p:bgPr>
        <a:solidFill>
          <a:srgbClr val="FFFFFF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>
            <a:spLocks noGrp="1"/>
          </p:cNvSpPr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None/>
              <a:defRPr>
                <a:solidFill>
                  <a:srgbClr val="07376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None/>
              <a:defRPr sz="2400">
                <a:solidFill>
                  <a:srgbClr val="07376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None/>
              <a:defRPr sz="2400">
                <a:solidFill>
                  <a:srgbClr val="07376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None/>
              <a:defRPr sz="2400">
                <a:solidFill>
                  <a:srgbClr val="07376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None/>
              <a:defRPr sz="2400">
                <a:solidFill>
                  <a:srgbClr val="07376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None/>
              <a:defRPr sz="2400">
                <a:solidFill>
                  <a:srgbClr val="07376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None/>
              <a:defRPr sz="2400">
                <a:solidFill>
                  <a:srgbClr val="07376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None/>
              <a:defRPr sz="2400">
                <a:solidFill>
                  <a:srgbClr val="07376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None/>
              <a:defRPr sz="2400">
                <a:solidFill>
                  <a:srgbClr val="073763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19"/>
          <p:cNvSpPr/>
          <p:nvPr/>
        </p:nvSpPr>
        <p:spPr>
          <a:xfrm flipH="1">
            <a:off x="142275" y="1230300"/>
            <a:ext cx="272700" cy="39132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62" name="Google Shape;162;p19"/>
          <p:cNvSpPr/>
          <p:nvPr/>
        </p:nvSpPr>
        <p:spPr>
          <a:xfrm flipH="1">
            <a:off x="0" y="0"/>
            <a:ext cx="272700" cy="51435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1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1_1_2_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/>
          <p:nvPr/>
        </p:nvSpPr>
        <p:spPr>
          <a:xfrm flipH="1">
            <a:off x="200" y="0"/>
            <a:ext cx="9144000" cy="51510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4"/>
          <p:cNvSpPr/>
          <p:nvPr/>
        </p:nvSpPr>
        <p:spPr>
          <a:xfrm flipH="1">
            <a:off x="-225" y="0"/>
            <a:ext cx="7932000" cy="46473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96" name="Google Shape;196;p24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24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24"/>
          <p:cNvSpPr/>
          <p:nvPr/>
        </p:nvSpPr>
        <p:spPr>
          <a:xfrm flipH="1">
            <a:off x="904125" y="3827725"/>
            <a:ext cx="8240100" cy="13230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●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○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■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●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○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■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●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○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Roboto Slab Light"/>
              <a:buChar char="■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60" r:id="rId3"/>
    <p:sldLayoutId id="2147483665" r:id="rId4"/>
    <p:sldLayoutId id="2147483667" r:id="rId5"/>
    <p:sldLayoutId id="2147483670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1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2"/>
          <p:cNvSpPr txBox="1">
            <a:spLocks noGrp="1"/>
          </p:cNvSpPr>
          <p:nvPr>
            <p:ph type="subTitle" idx="1"/>
          </p:nvPr>
        </p:nvSpPr>
        <p:spPr>
          <a:xfrm>
            <a:off x="6336547" y="2987227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Metis Individual Project 3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Shuo Jia</a:t>
            </a:r>
            <a:endParaRPr dirty="0"/>
          </a:p>
        </p:txBody>
      </p:sp>
      <p:sp>
        <p:nvSpPr>
          <p:cNvPr id="394" name="Google Shape;394;p52"/>
          <p:cNvSpPr txBox="1">
            <a:spLocks noGrp="1"/>
          </p:cNvSpPr>
          <p:nvPr>
            <p:ph type="ctrTitle"/>
          </p:nvPr>
        </p:nvSpPr>
        <p:spPr>
          <a:xfrm>
            <a:off x="1659118" y="292231"/>
            <a:ext cx="7079529" cy="2810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 dirty="0" smtClean="0">
                <a:solidFill>
                  <a:srgbClr val="FFFFFF"/>
                </a:solidFill>
              </a:rPr>
              <a:t>Marketing Campaign Prediction</a:t>
            </a:r>
            <a:endParaRPr sz="49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59"/>
          <p:cNvPicPr preferRelativeResize="0"/>
          <p:nvPr/>
        </p:nvPicPr>
        <p:blipFill rotWithShape="1">
          <a:blip r:embed="rId3">
            <a:alphaModFix/>
          </a:blip>
          <a:srcRect l="33606" r="25450"/>
          <a:stretch/>
        </p:blipFill>
        <p:spPr>
          <a:xfrm>
            <a:off x="6095925" y="469550"/>
            <a:ext cx="3048000" cy="420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59"/>
          <p:cNvPicPr preferRelativeResize="0"/>
          <p:nvPr/>
        </p:nvPicPr>
        <p:blipFill rotWithShape="1">
          <a:blip r:embed="rId4">
            <a:alphaModFix/>
          </a:blip>
          <a:srcRect l="-36" r="59093"/>
          <a:stretch/>
        </p:blipFill>
        <p:spPr>
          <a:xfrm>
            <a:off x="3039275" y="469700"/>
            <a:ext cx="3056698" cy="420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59"/>
          <p:cNvPicPr preferRelativeResize="0"/>
          <p:nvPr/>
        </p:nvPicPr>
        <p:blipFill rotWithShape="1">
          <a:blip r:embed="rId5">
            <a:alphaModFix/>
          </a:blip>
          <a:srcRect l="46859" r="12197"/>
          <a:stretch/>
        </p:blipFill>
        <p:spPr>
          <a:xfrm>
            <a:off x="-8675" y="469700"/>
            <a:ext cx="3056698" cy="4201899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9"/>
          <p:cNvSpPr/>
          <p:nvPr/>
        </p:nvSpPr>
        <p:spPr>
          <a:xfrm flipH="1">
            <a:off x="475" y="469700"/>
            <a:ext cx="9144000" cy="41994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59"/>
          <p:cNvSpPr/>
          <p:nvPr/>
        </p:nvSpPr>
        <p:spPr>
          <a:xfrm>
            <a:off x="-8675" y="472050"/>
            <a:ext cx="3056700" cy="41994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59"/>
          <p:cNvSpPr/>
          <p:nvPr/>
        </p:nvSpPr>
        <p:spPr>
          <a:xfrm>
            <a:off x="3048000" y="472059"/>
            <a:ext cx="3048000" cy="41994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59"/>
          <p:cNvSpPr/>
          <p:nvPr/>
        </p:nvSpPr>
        <p:spPr>
          <a:xfrm>
            <a:off x="6095925" y="472050"/>
            <a:ext cx="3048000" cy="4199400"/>
          </a:xfrm>
          <a:prstGeom prst="rect">
            <a:avLst/>
          </a:prstGeom>
          <a:solidFill>
            <a:srgbClr val="3778B3">
              <a:alpha val="5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59"/>
          <p:cNvSpPr txBox="1">
            <a:spLocks noGrp="1"/>
          </p:cNvSpPr>
          <p:nvPr>
            <p:ph type="subTitle" idx="1"/>
          </p:nvPr>
        </p:nvSpPr>
        <p:spPr>
          <a:xfrm>
            <a:off x="642699" y="3032650"/>
            <a:ext cx="2317317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200" dirty="0" smtClean="0">
                <a:solidFill>
                  <a:srgbClr val="FFFFFF"/>
                </a:solidFill>
              </a:rPr>
              <a:t>Hard to target potential buyers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endParaRPr lang="en-US" sz="1200" dirty="0" smtClean="0">
              <a:solidFill>
                <a:srgbClr val="FFFFFF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200" dirty="0" smtClean="0"/>
              <a:t>Inefficient resource allocation for customer experience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endParaRPr lang="en-US" dirty="0" smtClean="0">
              <a:solidFill>
                <a:srgbClr val="FFFFFF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488" name="Google Shape;488;p59"/>
          <p:cNvSpPr txBox="1">
            <a:spLocks noGrp="1"/>
          </p:cNvSpPr>
          <p:nvPr>
            <p:ph type="subTitle" idx="4"/>
          </p:nvPr>
        </p:nvSpPr>
        <p:spPr>
          <a:xfrm>
            <a:off x="3602240" y="3039071"/>
            <a:ext cx="2361917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200" dirty="0" smtClean="0">
                <a:solidFill>
                  <a:srgbClr val="FFFFFF"/>
                </a:solidFill>
              </a:rPr>
              <a:t>Devise classification approach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endParaRPr lang="en-US" sz="12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200" dirty="0" smtClean="0">
                <a:solidFill>
                  <a:srgbClr val="FFFFFF"/>
                </a:solidFill>
              </a:rPr>
              <a:t>Clarify important features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endParaRPr lang="en-US" sz="12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200" dirty="0" smtClean="0">
                <a:solidFill>
                  <a:srgbClr val="FFFFFF"/>
                </a:solidFill>
              </a:rPr>
              <a:t>Analyze customer patterns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endParaRPr lang="en-US" dirty="0" smtClean="0">
              <a:solidFill>
                <a:srgbClr val="FFFFFF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489" name="Google Shape;489;p59"/>
          <p:cNvSpPr txBox="1">
            <a:spLocks noGrp="1"/>
          </p:cNvSpPr>
          <p:nvPr>
            <p:ph type="subTitle" idx="6"/>
          </p:nvPr>
        </p:nvSpPr>
        <p:spPr>
          <a:xfrm>
            <a:off x="6738699" y="3032650"/>
            <a:ext cx="2436067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200" dirty="0" smtClean="0">
                <a:solidFill>
                  <a:srgbClr val="FFFFFF"/>
                </a:solidFill>
              </a:rPr>
              <a:t>Client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endParaRPr lang="en-US" sz="12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200" dirty="0" smtClean="0">
                <a:solidFill>
                  <a:srgbClr val="FFFFFF"/>
                </a:solidFill>
              </a:rPr>
              <a:t>Last contact of current campaign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endParaRPr lang="en-US" sz="12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200" dirty="0" smtClean="0">
                <a:solidFill>
                  <a:srgbClr val="FFFFFF"/>
                </a:solidFill>
              </a:rPr>
              <a:t>Previous campaign</a:t>
            </a:r>
            <a:endParaRPr sz="1200" dirty="0">
              <a:solidFill>
                <a:srgbClr val="FFFFFF"/>
              </a:solidFill>
            </a:endParaRPr>
          </a:p>
        </p:txBody>
      </p:sp>
      <p:sp>
        <p:nvSpPr>
          <p:cNvPr id="490" name="Google Shape;490;p59"/>
          <p:cNvSpPr txBox="1">
            <a:spLocks noGrp="1"/>
          </p:cNvSpPr>
          <p:nvPr>
            <p:ph type="ctrTitle" idx="3"/>
          </p:nvPr>
        </p:nvSpPr>
        <p:spPr>
          <a:xfrm>
            <a:off x="3571948" y="2464150"/>
            <a:ext cx="2084134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FFFFFF"/>
                </a:solidFill>
              </a:rPr>
              <a:t>Analytics Objective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91" name="Google Shape;491;p59"/>
          <p:cNvSpPr txBox="1">
            <a:spLocks noGrp="1"/>
          </p:cNvSpPr>
          <p:nvPr>
            <p:ph type="ctrTitle" idx="5"/>
          </p:nvPr>
        </p:nvSpPr>
        <p:spPr>
          <a:xfrm>
            <a:off x="6738688" y="24641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FFFFFF"/>
                </a:solidFill>
              </a:rPr>
              <a:t>Data Description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92" name="Google Shape;492;p59"/>
          <p:cNvSpPr txBox="1">
            <a:spLocks noGrp="1"/>
          </p:cNvSpPr>
          <p:nvPr>
            <p:ph type="ctrTitle" idx="2"/>
          </p:nvPr>
        </p:nvSpPr>
        <p:spPr>
          <a:xfrm>
            <a:off x="642688" y="24641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FFFFFF"/>
                </a:solidFill>
              </a:rPr>
              <a:t>Business Problem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809" y="1427949"/>
            <a:ext cx="860952" cy="7605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460" y="1306000"/>
            <a:ext cx="1008740" cy="10087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878" y="1306000"/>
            <a:ext cx="998826" cy="9149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68"/>
          <p:cNvSpPr txBox="1">
            <a:spLocks noGrp="1"/>
          </p:cNvSpPr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Methodology</a:t>
            </a:r>
            <a:endParaRPr dirty="0">
              <a:solidFill>
                <a:srgbClr val="073763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04386" y="2038395"/>
            <a:ext cx="7532378" cy="2896128"/>
            <a:chOff x="937043" y="2332309"/>
            <a:chExt cx="7532378" cy="2896128"/>
          </a:xfrm>
        </p:grpSpPr>
        <p:grpSp>
          <p:nvGrpSpPr>
            <p:cNvPr id="704" name="Google Shape;704;p68"/>
            <p:cNvGrpSpPr/>
            <p:nvPr/>
          </p:nvGrpSpPr>
          <p:grpSpPr>
            <a:xfrm>
              <a:off x="937043" y="2445776"/>
              <a:ext cx="1628006" cy="1449444"/>
              <a:chOff x="1551829" y="1930947"/>
              <a:chExt cx="1628006" cy="1449444"/>
            </a:xfrm>
          </p:grpSpPr>
          <p:grpSp>
            <p:nvGrpSpPr>
              <p:cNvPr id="705" name="Google Shape;705;p68"/>
              <p:cNvGrpSpPr/>
              <p:nvPr/>
            </p:nvGrpSpPr>
            <p:grpSpPr>
              <a:xfrm>
                <a:off x="1551829" y="2933408"/>
                <a:ext cx="1628006" cy="446983"/>
                <a:chOff x="4260510" y="2286814"/>
                <a:chExt cx="628501" cy="172560"/>
              </a:xfrm>
            </p:grpSpPr>
            <p:sp>
              <p:nvSpPr>
                <p:cNvPr id="706" name="Google Shape;706;p68"/>
                <p:cNvSpPr/>
                <p:nvPr/>
              </p:nvSpPr>
              <p:spPr>
                <a:xfrm>
                  <a:off x="4643001" y="2286954"/>
                  <a:ext cx="246010" cy="1724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6" h="6291" extrusionOk="0">
                      <a:moveTo>
                        <a:pt x="1" y="1"/>
                      </a:moveTo>
                      <a:cubicBezTo>
                        <a:pt x="1585" y="1791"/>
                        <a:pt x="1585" y="4500"/>
                        <a:pt x="1" y="6290"/>
                      </a:cubicBezTo>
                      <a:lnTo>
                        <a:pt x="7117" y="6290"/>
                      </a:lnTo>
                      <a:lnTo>
                        <a:pt x="8976" y="3306"/>
                      </a:lnTo>
                      <a:lnTo>
                        <a:pt x="7117" y="1"/>
                      </a:lnTo>
                      <a:close/>
                    </a:path>
                  </a:pathLst>
                </a:custGeom>
                <a:solidFill>
                  <a:srgbClr val="07376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707" name="Google Shape;707;p68"/>
                <p:cNvSpPr/>
                <p:nvPr/>
              </p:nvSpPr>
              <p:spPr>
                <a:xfrm>
                  <a:off x="4260510" y="2286954"/>
                  <a:ext cx="187495" cy="1724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1" h="6291" extrusionOk="0">
                      <a:moveTo>
                        <a:pt x="0" y="1"/>
                      </a:moveTo>
                      <a:lnTo>
                        <a:pt x="1619" y="3214"/>
                      </a:lnTo>
                      <a:lnTo>
                        <a:pt x="0" y="6290"/>
                      </a:lnTo>
                      <a:lnTo>
                        <a:pt x="6841" y="6290"/>
                      </a:lnTo>
                      <a:cubicBezTo>
                        <a:pt x="5245" y="4500"/>
                        <a:pt x="5245" y="1791"/>
                        <a:pt x="6841" y="1"/>
                      </a:cubicBezTo>
                      <a:close/>
                    </a:path>
                  </a:pathLst>
                </a:custGeom>
                <a:solidFill>
                  <a:srgbClr val="07376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08;p68"/>
                <p:cNvSpPr/>
                <p:nvPr/>
              </p:nvSpPr>
              <p:spPr>
                <a:xfrm>
                  <a:off x="4375547" y="2286814"/>
                  <a:ext cx="350625" cy="172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5" h="6834" extrusionOk="0">
                      <a:moveTo>
                        <a:pt x="2857" y="0"/>
                      </a:moveTo>
                      <a:lnTo>
                        <a:pt x="0" y="2786"/>
                      </a:lnTo>
                      <a:lnTo>
                        <a:pt x="1476" y="5953"/>
                      </a:lnTo>
                      <a:lnTo>
                        <a:pt x="2857" y="6834"/>
                      </a:lnTo>
                      <a:lnTo>
                        <a:pt x="10739" y="6834"/>
                      </a:lnTo>
                      <a:lnTo>
                        <a:pt x="14025" y="3167"/>
                      </a:lnTo>
                      <a:lnTo>
                        <a:pt x="10930" y="0"/>
                      </a:lnTo>
                      <a:close/>
                    </a:path>
                  </a:pathLst>
                </a:custGeom>
                <a:solidFill>
                  <a:srgbClr val="073763"/>
                </a:solidFill>
                <a:ln>
                  <a:noFill/>
                </a:ln>
              </p:spPr>
            </p:sp>
          </p:grpSp>
          <p:cxnSp>
            <p:nvCxnSpPr>
              <p:cNvPr id="709" name="Google Shape;709;p68"/>
              <p:cNvCxnSpPr/>
              <p:nvPr/>
            </p:nvCxnSpPr>
            <p:spPr>
              <a:xfrm rot="10800000">
                <a:off x="2336275" y="1930947"/>
                <a:ext cx="0" cy="1015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73763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</p:grpSp>
        <p:grpSp>
          <p:nvGrpSpPr>
            <p:cNvPr id="710" name="Google Shape;710;p68"/>
            <p:cNvGrpSpPr/>
            <p:nvPr/>
          </p:nvGrpSpPr>
          <p:grpSpPr>
            <a:xfrm>
              <a:off x="3894565" y="2991776"/>
              <a:ext cx="1628006" cy="903444"/>
              <a:chOff x="4509351" y="2476947"/>
              <a:chExt cx="1628006" cy="903444"/>
            </a:xfrm>
          </p:grpSpPr>
          <p:grpSp>
            <p:nvGrpSpPr>
              <p:cNvPr id="711" name="Google Shape;711;p68"/>
              <p:cNvGrpSpPr/>
              <p:nvPr/>
            </p:nvGrpSpPr>
            <p:grpSpPr>
              <a:xfrm>
                <a:off x="4509351" y="2933408"/>
                <a:ext cx="1628006" cy="446983"/>
                <a:chOff x="4260510" y="2286814"/>
                <a:chExt cx="628501" cy="172560"/>
              </a:xfrm>
            </p:grpSpPr>
            <p:sp>
              <p:nvSpPr>
                <p:cNvPr id="712" name="Google Shape;712;p68"/>
                <p:cNvSpPr/>
                <p:nvPr/>
              </p:nvSpPr>
              <p:spPr>
                <a:xfrm>
                  <a:off x="4643001" y="2286954"/>
                  <a:ext cx="246010" cy="1724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6" h="6291" extrusionOk="0">
                      <a:moveTo>
                        <a:pt x="1" y="1"/>
                      </a:moveTo>
                      <a:cubicBezTo>
                        <a:pt x="1585" y="1791"/>
                        <a:pt x="1585" y="4500"/>
                        <a:pt x="1" y="6290"/>
                      </a:cubicBezTo>
                      <a:lnTo>
                        <a:pt x="7117" y="6290"/>
                      </a:lnTo>
                      <a:lnTo>
                        <a:pt x="8976" y="3306"/>
                      </a:lnTo>
                      <a:lnTo>
                        <a:pt x="7117" y="1"/>
                      </a:lnTo>
                      <a:close/>
                    </a:path>
                  </a:pathLst>
                </a:custGeom>
                <a:solidFill>
                  <a:srgbClr val="3D85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713" name="Google Shape;713;p68"/>
                <p:cNvSpPr/>
                <p:nvPr/>
              </p:nvSpPr>
              <p:spPr>
                <a:xfrm>
                  <a:off x="4260510" y="2286954"/>
                  <a:ext cx="187495" cy="1724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1" h="6291" extrusionOk="0">
                      <a:moveTo>
                        <a:pt x="0" y="1"/>
                      </a:moveTo>
                      <a:lnTo>
                        <a:pt x="1619" y="3214"/>
                      </a:lnTo>
                      <a:lnTo>
                        <a:pt x="0" y="6290"/>
                      </a:lnTo>
                      <a:lnTo>
                        <a:pt x="6841" y="6290"/>
                      </a:lnTo>
                      <a:cubicBezTo>
                        <a:pt x="5245" y="4500"/>
                        <a:pt x="5245" y="1791"/>
                        <a:pt x="6841" y="1"/>
                      </a:cubicBezTo>
                      <a:close/>
                    </a:path>
                  </a:pathLst>
                </a:custGeom>
                <a:solidFill>
                  <a:srgbClr val="3D85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68"/>
                <p:cNvSpPr/>
                <p:nvPr/>
              </p:nvSpPr>
              <p:spPr>
                <a:xfrm>
                  <a:off x="4375547" y="2286814"/>
                  <a:ext cx="350625" cy="172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5" h="6834" extrusionOk="0">
                      <a:moveTo>
                        <a:pt x="2857" y="0"/>
                      </a:moveTo>
                      <a:lnTo>
                        <a:pt x="0" y="2786"/>
                      </a:lnTo>
                      <a:lnTo>
                        <a:pt x="1476" y="5953"/>
                      </a:lnTo>
                      <a:lnTo>
                        <a:pt x="2857" y="6834"/>
                      </a:lnTo>
                      <a:lnTo>
                        <a:pt x="10739" y="6834"/>
                      </a:lnTo>
                      <a:lnTo>
                        <a:pt x="14025" y="3167"/>
                      </a:lnTo>
                      <a:lnTo>
                        <a:pt x="10930" y="0"/>
                      </a:lnTo>
                      <a:close/>
                    </a:path>
                  </a:pathLst>
                </a:custGeom>
                <a:solidFill>
                  <a:srgbClr val="3D85C6"/>
                </a:solidFill>
                <a:ln>
                  <a:noFill/>
                </a:ln>
              </p:spPr>
            </p:sp>
          </p:grpSp>
          <p:cxnSp>
            <p:nvCxnSpPr>
              <p:cNvPr id="715" name="Google Shape;715;p68"/>
              <p:cNvCxnSpPr/>
              <p:nvPr/>
            </p:nvCxnSpPr>
            <p:spPr>
              <a:xfrm rot="10800000">
                <a:off x="5287275" y="2476947"/>
                <a:ext cx="0" cy="469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3D85C6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</p:grpSp>
        <p:grpSp>
          <p:nvGrpSpPr>
            <p:cNvPr id="716" name="Google Shape;716;p68"/>
            <p:cNvGrpSpPr/>
            <p:nvPr/>
          </p:nvGrpSpPr>
          <p:grpSpPr>
            <a:xfrm>
              <a:off x="2415793" y="3448237"/>
              <a:ext cx="1628006" cy="1425414"/>
              <a:chOff x="3030579" y="2933408"/>
              <a:chExt cx="1628006" cy="1425414"/>
            </a:xfrm>
          </p:grpSpPr>
          <p:grpSp>
            <p:nvGrpSpPr>
              <p:cNvPr id="717" name="Google Shape;717;p68"/>
              <p:cNvGrpSpPr/>
              <p:nvPr/>
            </p:nvGrpSpPr>
            <p:grpSpPr>
              <a:xfrm>
                <a:off x="3030579" y="2933408"/>
                <a:ext cx="1628006" cy="446983"/>
                <a:chOff x="4260510" y="2286814"/>
                <a:chExt cx="628501" cy="172560"/>
              </a:xfrm>
            </p:grpSpPr>
            <p:sp>
              <p:nvSpPr>
                <p:cNvPr id="718" name="Google Shape;718;p68"/>
                <p:cNvSpPr/>
                <p:nvPr/>
              </p:nvSpPr>
              <p:spPr>
                <a:xfrm>
                  <a:off x="4643001" y="2286954"/>
                  <a:ext cx="246010" cy="1724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6" h="6291" extrusionOk="0">
                      <a:moveTo>
                        <a:pt x="1" y="1"/>
                      </a:moveTo>
                      <a:cubicBezTo>
                        <a:pt x="1585" y="1791"/>
                        <a:pt x="1585" y="4500"/>
                        <a:pt x="1" y="6290"/>
                      </a:cubicBezTo>
                      <a:lnTo>
                        <a:pt x="7117" y="6290"/>
                      </a:lnTo>
                      <a:lnTo>
                        <a:pt x="8976" y="3306"/>
                      </a:lnTo>
                      <a:lnTo>
                        <a:pt x="7117" y="1"/>
                      </a:lnTo>
                      <a:close/>
                    </a:path>
                  </a:pathLst>
                </a:custGeom>
                <a:solidFill>
                  <a:srgbClr val="0B539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719" name="Google Shape;719;p68"/>
                <p:cNvSpPr/>
                <p:nvPr/>
              </p:nvSpPr>
              <p:spPr>
                <a:xfrm>
                  <a:off x="4260510" y="2286954"/>
                  <a:ext cx="187495" cy="1724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1" h="6291" extrusionOk="0">
                      <a:moveTo>
                        <a:pt x="0" y="1"/>
                      </a:moveTo>
                      <a:lnTo>
                        <a:pt x="1619" y="3214"/>
                      </a:lnTo>
                      <a:lnTo>
                        <a:pt x="0" y="6290"/>
                      </a:lnTo>
                      <a:lnTo>
                        <a:pt x="6841" y="6290"/>
                      </a:lnTo>
                      <a:cubicBezTo>
                        <a:pt x="5245" y="4500"/>
                        <a:pt x="5245" y="1791"/>
                        <a:pt x="6841" y="1"/>
                      </a:cubicBezTo>
                      <a:close/>
                    </a:path>
                  </a:pathLst>
                </a:custGeom>
                <a:solidFill>
                  <a:srgbClr val="0B539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720;p68"/>
                <p:cNvSpPr/>
                <p:nvPr/>
              </p:nvSpPr>
              <p:spPr>
                <a:xfrm>
                  <a:off x="4375547" y="2286814"/>
                  <a:ext cx="350625" cy="172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5" h="6834" extrusionOk="0">
                      <a:moveTo>
                        <a:pt x="2857" y="0"/>
                      </a:moveTo>
                      <a:lnTo>
                        <a:pt x="0" y="2786"/>
                      </a:lnTo>
                      <a:lnTo>
                        <a:pt x="1476" y="5953"/>
                      </a:lnTo>
                      <a:lnTo>
                        <a:pt x="2857" y="6834"/>
                      </a:lnTo>
                      <a:lnTo>
                        <a:pt x="10739" y="6834"/>
                      </a:lnTo>
                      <a:lnTo>
                        <a:pt x="14025" y="3167"/>
                      </a:lnTo>
                      <a:lnTo>
                        <a:pt x="10930" y="0"/>
                      </a:lnTo>
                      <a:close/>
                    </a:path>
                  </a:pathLst>
                </a:custGeom>
                <a:solidFill>
                  <a:srgbClr val="0B5394"/>
                </a:solidFill>
                <a:ln>
                  <a:noFill/>
                </a:ln>
              </p:spPr>
            </p:sp>
          </p:grpSp>
          <p:cxnSp>
            <p:nvCxnSpPr>
              <p:cNvPr id="721" name="Google Shape;721;p68"/>
              <p:cNvCxnSpPr/>
              <p:nvPr/>
            </p:nvCxnSpPr>
            <p:spPr>
              <a:xfrm rot="10800000">
                <a:off x="3830675" y="3343622"/>
                <a:ext cx="0" cy="1015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B5394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</p:grpSp>
        <p:grpSp>
          <p:nvGrpSpPr>
            <p:cNvPr id="722" name="Google Shape;722;p68"/>
            <p:cNvGrpSpPr/>
            <p:nvPr/>
          </p:nvGrpSpPr>
          <p:grpSpPr>
            <a:xfrm>
              <a:off x="5349377" y="3448237"/>
              <a:ext cx="1628006" cy="1425414"/>
              <a:chOff x="5964163" y="2933408"/>
              <a:chExt cx="1628006" cy="1425414"/>
            </a:xfrm>
          </p:grpSpPr>
          <p:grpSp>
            <p:nvGrpSpPr>
              <p:cNvPr id="723" name="Google Shape;723;p68"/>
              <p:cNvGrpSpPr/>
              <p:nvPr/>
            </p:nvGrpSpPr>
            <p:grpSpPr>
              <a:xfrm>
                <a:off x="5964163" y="2933408"/>
                <a:ext cx="1628006" cy="446983"/>
                <a:chOff x="4260510" y="2286814"/>
                <a:chExt cx="628501" cy="172560"/>
              </a:xfrm>
            </p:grpSpPr>
            <p:sp>
              <p:nvSpPr>
                <p:cNvPr id="724" name="Google Shape;724;p68"/>
                <p:cNvSpPr/>
                <p:nvPr/>
              </p:nvSpPr>
              <p:spPr>
                <a:xfrm>
                  <a:off x="4643001" y="2286954"/>
                  <a:ext cx="246010" cy="1724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6" h="6291" extrusionOk="0">
                      <a:moveTo>
                        <a:pt x="1" y="1"/>
                      </a:moveTo>
                      <a:cubicBezTo>
                        <a:pt x="1585" y="1791"/>
                        <a:pt x="1585" y="4500"/>
                        <a:pt x="1" y="6290"/>
                      </a:cubicBezTo>
                      <a:lnTo>
                        <a:pt x="7117" y="6290"/>
                      </a:lnTo>
                      <a:lnTo>
                        <a:pt x="8976" y="3306"/>
                      </a:lnTo>
                      <a:lnTo>
                        <a:pt x="7117" y="1"/>
                      </a:lnTo>
                      <a:close/>
                    </a:path>
                  </a:pathLst>
                </a:custGeom>
                <a:solidFill>
                  <a:srgbClr val="00AE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725" name="Google Shape;725;p68"/>
                <p:cNvSpPr/>
                <p:nvPr/>
              </p:nvSpPr>
              <p:spPr>
                <a:xfrm>
                  <a:off x="4260510" y="2286954"/>
                  <a:ext cx="187495" cy="1724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1" h="6291" extrusionOk="0">
                      <a:moveTo>
                        <a:pt x="0" y="1"/>
                      </a:moveTo>
                      <a:lnTo>
                        <a:pt x="1619" y="3214"/>
                      </a:lnTo>
                      <a:lnTo>
                        <a:pt x="0" y="6290"/>
                      </a:lnTo>
                      <a:lnTo>
                        <a:pt x="6841" y="6290"/>
                      </a:lnTo>
                      <a:cubicBezTo>
                        <a:pt x="5245" y="4500"/>
                        <a:pt x="5245" y="1791"/>
                        <a:pt x="6841" y="1"/>
                      </a:cubicBezTo>
                      <a:close/>
                    </a:path>
                  </a:pathLst>
                </a:custGeom>
                <a:solidFill>
                  <a:srgbClr val="00AE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726;p68"/>
                <p:cNvSpPr/>
                <p:nvPr/>
              </p:nvSpPr>
              <p:spPr>
                <a:xfrm>
                  <a:off x="4375547" y="2286814"/>
                  <a:ext cx="350625" cy="172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5" h="6834" extrusionOk="0">
                      <a:moveTo>
                        <a:pt x="2857" y="0"/>
                      </a:moveTo>
                      <a:lnTo>
                        <a:pt x="0" y="2786"/>
                      </a:lnTo>
                      <a:lnTo>
                        <a:pt x="1476" y="5953"/>
                      </a:lnTo>
                      <a:lnTo>
                        <a:pt x="2857" y="6834"/>
                      </a:lnTo>
                      <a:lnTo>
                        <a:pt x="10739" y="6834"/>
                      </a:lnTo>
                      <a:lnTo>
                        <a:pt x="14025" y="3167"/>
                      </a:lnTo>
                      <a:lnTo>
                        <a:pt x="10930" y="0"/>
                      </a:lnTo>
                      <a:close/>
                    </a:path>
                  </a:pathLst>
                </a:custGeom>
                <a:solidFill>
                  <a:srgbClr val="00AE9D"/>
                </a:solidFill>
                <a:ln>
                  <a:noFill/>
                </a:ln>
              </p:spPr>
            </p:sp>
          </p:grpSp>
          <p:cxnSp>
            <p:nvCxnSpPr>
              <p:cNvPr id="727" name="Google Shape;727;p68"/>
              <p:cNvCxnSpPr/>
              <p:nvPr/>
            </p:nvCxnSpPr>
            <p:spPr>
              <a:xfrm rot="10800000">
                <a:off x="6781675" y="3343622"/>
                <a:ext cx="0" cy="1015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AE9D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</p:grpSp>
        <p:grpSp>
          <p:nvGrpSpPr>
            <p:cNvPr id="728" name="Google Shape;728;p68"/>
            <p:cNvGrpSpPr/>
            <p:nvPr/>
          </p:nvGrpSpPr>
          <p:grpSpPr>
            <a:xfrm>
              <a:off x="3104246" y="3533274"/>
              <a:ext cx="251103" cy="251421"/>
              <a:chOff x="-61784125" y="1931250"/>
              <a:chExt cx="316650" cy="317050"/>
            </a:xfrm>
          </p:grpSpPr>
          <p:sp>
            <p:nvSpPr>
              <p:cNvPr id="729" name="Google Shape;729;p68"/>
              <p:cNvSpPr/>
              <p:nvPr/>
            </p:nvSpPr>
            <p:spPr>
              <a:xfrm>
                <a:off x="-61688025" y="1931250"/>
                <a:ext cx="124450" cy="134300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5372" extrusionOk="0">
                    <a:moveTo>
                      <a:pt x="2497" y="845"/>
                    </a:moveTo>
                    <a:cubicBezTo>
                      <a:pt x="2709" y="845"/>
                      <a:pt x="2922" y="922"/>
                      <a:pt x="3088" y="1087"/>
                    </a:cubicBezTo>
                    <a:cubicBezTo>
                      <a:pt x="3277" y="1276"/>
                      <a:pt x="3340" y="1591"/>
                      <a:pt x="3277" y="1906"/>
                    </a:cubicBezTo>
                    <a:cubicBezTo>
                      <a:pt x="3182" y="2190"/>
                      <a:pt x="2993" y="2410"/>
                      <a:pt x="2709" y="2442"/>
                    </a:cubicBezTo>
                    <a:cubicBezTo>
                      <a:pt x="2625" y="2467"/>
                      <a:pt x="2545" y="2479"/>
                      <a:pt x="2469" y="2479"/>
                    </a:cubicBezTo>
                    <a:cubicBezTo>
                      <a:pt x="2259" y="2479"/>
                      <a:pt x="2075" y="2391"/>
                      <a:pt x="1890" y="2253"/>
                    </a:cubicBezTo>
                    <a:cubicBezTo>
                      <a:pt x="1701" y="2032"/>
                      <a:pt x="1607" y="1717"/>
                      <a:pt x="1701" y="1434"/>
                    </a:cubicBezTo>
                    <a:cubicBezTo>
                      <a:pt x="1800" y="1059"/>
                      <a:pt x="2145" y="845"/>
                      <a:pt x="2497" y="845"/>
                    </a:cubicBezTo>
                    <a:close/>
                    <a:moveTo>
                      <a:pt x="2520" y="3324"/>
                    </a:moveTo>
                    <a:cubicBezTo>
                      <a:pt x="3277" y="3324"/>
                      <a:pt x="3907" y="3828"/>
                      <a:pt x="4096" y="4553"/>
                    </a:cubicBezTo>
                    <a:lnTo>
                      <a:pt x="914" y="4553"/>
                    </a:lnTo>
                    <a:cubicBezTo>
                      <a:pt x="1103" y="3828"/>
                      <a:pt x="1733" y="3324"/>
                      <a:pt x="2520" y="3324"/>
                    </a:cubicBezTo>
                    <a:close/>
                    <a:moveTo>
                      <a:pt x="2510" y="1"/>
                    </a:moveTo>
                    <a:cubicBezTo>
                      <a:pt x="1805" y="1"/>
                      <a:pt x="1113" y="455"/>
                      <a:pt x="914" y="1213"/>
                    </a:cubicBezTo>
                    <a:cubicBezTo>
                      <a:pt x="756" y="1780"/>
                      <a:pt x="914" y="2347"/>
                      <a:pt x="1292" y="2789"/>
                    </a:cubicBezTo>
                    <a:cubicBezTo>
                      <a:pt x="567" y="3198"/>
                      <a:pt x="0" y="3986"/>
                      <a:pt x="0" y="4931"/>
                    </a:cubicBezTo>
                    <a:cubicBezTo>
                      <a:pt x="0" y="5183"/>
                      <a:pt x="189" y="5372"/>
                      <a:pt x="441" y="5372"/>
                    </a:cubicBezTo>
                    <a:lnTo>
                      <a:pt x="4568" y="5372"/>
                    </a:lnTo>
                    <a:cubicBezTo>
                      <a:pt x="4820" y="5372"/>
                      <a:pt x="4978" y="5183"/>
                      <a:pt x="4978" y="4931"/>
                    </a:cubicBezTo>
                    <a:cubicBezTo>
                      <a:pt x="4978" y="3986"/>
                      <a:pt x="4442" y="3198"/>
                      <a:pt x="3718" y="2789"/>
                    </a:cubicBezTo>
                    <a:cubicBezTo>
                      <a:pt x="3907" y="2568"/>
                      <a:pt x="4033" y="2347"/>
                      <a:pt x="4096" y="2064"/>
                    </a:cubicBezTo>
                    <a:cubicBezTo>
                      <a:pt x="4253" y="1528"/>
                      <a:pt x="4096" y="930"/>
                      <a:pt x="3655" y="489"/>
                    </a:cubicBezTo>
                    <a:cubicBezTo>
                      <a:pt x="3331" y="153"/>
                      <a:pt x="2918" y="1"/>
                      <a:pt x="25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68"/>
              <p:cNvSpPr/>
              <p:nvPr/>
            </p:nvSpPr>
            <p:spPr>
              <a:xfrm>
                <a:off x="-61784125" y="2113325"/>
                <a:ext cx="124450" cy="13497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5399" extrusionOk="0">
                    <a:moveTo>
                      <a:pt x="2482" y="848"/>
                    </a:moveTo>
                    <a:cubicBezTo>
                      <a:pt x="2688" y="848"/>
                      <a:pt x="2895" y="921"/>
                      <a:pt x="3056" y="1082"/>
                    </a:cubicBezTo>
                    <a:cubicBezTo>
                      <a:pt x="3245" y="1271"/>
                      <a:pt x="3340" y="1586"/>
                      <a:pt x="3245" y="1901"/>
                    </a:cubicBezTo>
                    <a:cubicBezTo>
                      <a:pt x="3182" y="2185"/>
                      <a:pt x="2993" y="2437"/>
                      <a:pt x="2710" y="2468"/>
                    </a:cubicBezTo>
                    <a:cubicBezTo>
                      <a:pt x="2633" y="2483"/>
                      <a:pt x="2559" y="2491"/>
                      <a:pt x="2487" y="2491"/>
                    </a:cubicBezTo>
                    <a:cubicBezTo>
                      <a:pt x="2261" y="2491"/>
                      <a:pt x="2058" y="2415"/>
                      <a:pt x="1891" y="2248"/>
                    </a:cubicBezTo>
                    <a:cubicBezTo>
                      <a:pt x="1670" y="2059"/>
                      <a:pt x="1607" y="1743"/>
                      <a:pt x="1670" y="1428"/>
                    </a:cubicBezTo>
                    <a:cubicBezTo>
                      <a:pt x="1770" y="1068"/>
                      <a:pt x="2124" y="848"/>
                      <a:pt x="2482" y="848"/>
                    </a:cubicBezTo>
                    <a:close/>
                    <a:moveTo>
                      <a:pt x="2458" y="3319"/>
                    </a:moveTo>
                    <a:cubicBezTo>
                      <a:pt x="3245" y="3319"/>
                      <a:pt x="3907" y="3854"/>
                      <a:pt x="4096" y="4547"/>
                    </a:cubicBezTo>
                    <a:lnTo>
                      <a:pt x="883" y="4547"/>
                    </a:lnTo>
                    <a:cubicBezTo>
                      <a:pt x="1040" y="3886"/>
                      <a:pt x="1733" y="3319"/>
                      <a:pt x="2458" y="3319"/>
                    </a:cubicBezTo>
                    <a:close/>
                    <a:moveTo>
                      <a:pt x="2509" y="1"/>
                    </a:moveTo>
                    <a:cubicBezTo>
                      <a:pt x="1812" y="1"/>
                      <a:pt x="1143" y="437"/>
                      <a:pt x="946" y="1208"/>
                    </a:cubicBezTo>
                    <a:cubicBezTo>
                      <a:pt x="788" y="1806"/>
                      <a:pt x="946" y="2342"/>
                      <a:pt x="1324" y="2783"/>
                    </a:cubicBezTo>
                    <a:cubicBezTo>
                      <a:pt x="568" y="3224"/>
                      <a:pt x="32" y="4012"/>
                      <a:pt x="32" y="4957"/>
                    </a:cubicBezTo>
                    <a:cubicBezTo>
                      <a:pt x="0" y="5209"/>
                      <a:pt x="189" y="5398"/>
                      <a:pt x="410" y="5398"/>
                    </a:cubicBezTo>
                    <a:lnTo>
                      <a:pt x="4569" y="5398"/>
                    </a:lnTo>
                    <a:cubicBezTo>
                      <a:pt x="4789" y="5398"/>
                      <a:pt x="4978" y="5209"/>
                      <a:pt x="4978" y="4988"/>
                    </a:cubicBezTo>
                    <a:cubicBezTo>
                      <a:pt x="4978" y="4043"/>
                      <a:pt x="4474" y="3256"/>
                      <a:pt x="3718" y="2815"/>
                    </a:cubicBezTo>
                    <a:cubicBezTo>
                      <a:pt x="3939" y="2626"/>
                      <a:pt x="4033" y="2374"/>
                      <a:pt x="4128" y="2090"/>
                    </a:cubicBezTo>
                    <a:cubicBezTo>
                      <a:pt x="4285" y="1523"/>
                      <a:pt x="4128" y="924"/>
                      <a:pt x="3687" y="483"/>
                    </a:cubicBezTo>
                    <a:cubicBezTo>
                      <a:pt x="3346" y="155"/>
                      <a:pt x="2923" y="1"/>
                      <a:pt x="250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68"/>
              <p:cNvSpPr/>
              <p:nvPr/>
            </p:nvSpPr>
            <p:spPr>
              <a:xfrm>
                <a:off x="-61591150" y="2113325"/>
                <a:ext cx="123675" cy="134175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5367" extrusionOk="0">
                    <a:moveTo>
                      <a:pt x="2482" y="848"/>
                    </a:moveTo>
                    <a:cubicBezTo>
                      <a:pt x="2688" y="848"/>
                      <a:pt x="2895" y="921"/>
                      <a:pt x="3056" y="1082"/>
                    </a:cubicBezTo>
                    <a:cubicBezTo>
                      <a:pt x="3245" y="1271"/>
                      <a:pt x="3340" y="1586"/>
                      <a:pt x="3245" y="1901"/>
                    </a:cubicBezTo>
                    <a:cubicBezTo>
                      <a:pt x="3182" y="2185"/>
                      <a:pt x="2993" y="2437"/>
                      <a:pt x="2710" y="2468"/>
                    </a:cubicBezTo>
                    <a:cubicBezTo>
                      <a:pt x="2633" y="2483"/>
                      <a:pt x="2559" y="2491"/>
                      <a:pt x="2486" y="2491"/>
                    </a:cubicBezTo>
                    <a:cubicBezTo>
                      <a:pt x="2261" y="2491"/>
                      <a:pt x="2057" y="2415"/>
                      <a:pt x="1890" y="2248"/>
                    </a:cubicBezTo>
                    <a:cubicBezTo>
                      <a:pt x="1670" y="2059"/>
                      <a:pt x="1607" y="1743"/>
                      <a:pt x="1670" y="1428"/>
                    </a:cubicBezTo>
                    <a:cubicBezTo>
                      <a:pt x="1770" y="1068"/>
                      <a:pt x="2124" y="848"/>
                      <a:pt x="2482" y="848"/>
                    </a:cubicBezTo>
                    <a:close/>
                    <a:moveTo>
                      <a:pt x="2521" y="3382"/>
                    </a:moveTo>
                    <a:cubicBezTo>
                      <a:pt x="3308" y="3382"/>
                      <a:pt x="3938" y="3886"/>
                      <a:pt x="4127" y="4579"/>
                    </a:cubicBezTo>
                    <a:lnTo>
                      <a:pt x="882" y="4579"/>
                    </a:lnTo>
                    <a:cubicBezTo>
                      <a:pt x="1103" y="3886"/>
                      <a:pt x="1733" y="3382"/>
                      <a:pt x="2521" y="3382"/>
                    </a:cubicBezTo>
                    <a:close/>
                    <a:moveTo>
                      <a:pt x="2467" y="1"/>
                    </a:moveTo>
                    <a:cubicBezTo>
                      <a:pt x="1761" y="1"/>
                      <a:pt x="1080" y="437"/>
                      <a:pt x="882" y="1208"/>
                    </a:cubicBezTo>
                    <a:cubicBezTo>
                      <a:pt x="725" y="1806"/>
                      <a:pt x="882" y="2342"/>
                      <a:pt x="1292" y="2783"/>
                    </a:cubicBezTo>
                    <a:cubicBezTo>
                      <a:pt x="536" y="3224"/>
                      <a:pt x="0" y="4012"/>
                      <a:pt x="0" y="4957"/>
                    </a:cubicBezTo>
                    <a:cubicBezTo>
                      <a:pt x="0" y="5178"/>
                      <a:pt x="189" y="5367"/>
                      <a:pt x="378" y="5367"/>
                    </a:cubicBezTo>
                    <a:lnTo>
                      <a:pt x="4505" y="5367"/>
                    </a:lnTo>
                    <a:cubicBezTo>
                      <a:pt x="4757" y="5367"/>
                      <a:pt x="4946" y="5178"/>
                      <a:pt x="4946" y="4957"/>
                    </a:cubicBezTo>
                    <a:cubicBezTo>
                      <a:pt x="4946" y="4075"/>
                      <a:pt x="4442" y="3256"/>
                      <a:pt x="3686" y="2815"/>
                    </a:cubicBezTo>
                    <a:cubicBezTo>
                      <a:pt x="3875" y="2626"/>
                      <a:pt x="4001" y="2374"/>
                      <a:pt x="4096" y="2090"/>
                    </a:cubicBezTo>
                    <a:cubicBezTo>
                      <a:pt x="4253" y="1523"/>
                      <a:pt x="4096" y="924"/>
                      <a:pt x="3655" y="483"/>
                    </a:cubicBezTo>
                    <a:cubicBezTo>
                      <a:pt x="3314" y="155"/>
                      <a:pt x="2887" y="1"/>
                      <a:pt x="24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68"/>
              <p:cNvSpPr/>
              <p:nvPr/>
            </p:nvSpPr>
            <p:spPr>
              <a:xfrm>
                <a:off x="-61677800" y="2072225"/>
                <a:ext cx="106350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4254" h="2498" extrusionOk="0">
                    <a:moveTo>
                      <a:pt x="2096" y="1"/>
                    </a:moveTo>
                    <a:cubicBezTo>
                      <a:pt x="1985" y="1"/>
                      <a:pt x="1875" y="48"/>
                      <a:pt x="1796" y="142"/>
                    </a:cubicBezTo>
                    <a:lnTo>
                      <a:pt x="158" y="1781"/>
                    </a:lnTo>
                    <a:cubicBezTo>
                      <a:pt x="1" y="1938"/>
                      <a:pt x="1" y="2222"/>
                      <a:pt x="158" y="2379"/>
                    </a:cubicBezTo>
                    <a:cubicBezTo>
                      <a:pt x="237" y="2458"/>
                      <a:pt x="339" y="2497"/>
                      <a:pt x="442" y="2497"/>
                    </a:cubicBezTo>
                    <a:cubicBezTo>
                      <a:pt x="544" y="2497"/>
                      <a:pt x="646" y="2458"/>
                      <a:pt x="725" y="2379"/>
                    </a:cubicBezTo>
                    <a:lnTo>
                      <a:pt x="2111" y="993"/>
                    </a:lnTo>
                    <a:lnTo>
                      <a:pt x="3498" y="2379"/>
                    </a:lnTo>
                    <a:cubicBezTo>
                      <a:pt x="3576" y="2458"/>
                      <a:pt x="3687" y="2497"/>
                      <a:pt x="3797" y="2497"/>
                    </a:cubicBezTo>
                    <a:cubicBezTo>
                      <a:pt x="3907" y="2497"/>
                      <a:pt x="4017" y="2458"/>
                      <a:pt x="4096" y="2379"/>
                    </a:cubicBezTo>
                    <a:cubicBezTo>
                      <a:pt x="4254" y="2222"/>
                      <a:pt x="4254" y="1938"/>
                      <a:pt x="4096" y="1781"/>
                    </a:cubicBezTo>
                    <a:lnTo>
                      <a:pt x="2395" y="142"/>
                    </a:lnTo>
                    <a:cubicBezTo>
                      <a:pt x="2316" y="48"/>
                      <a:pt x="2206" y="1"/>
                      <a:pt x="209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3" name="Google Shape;733;p68"/>
            <p:cNvGrpSpPr/>
            <p:nvPr/>
          </p:nvGrpSpPr>
          <p:grpSpPr>
            <a:xfrm>
              <a:off x="1580863" y="3532808"/>
              <a:ext cx="251103" cy="252352"/>
              <a:chOff x="-62150375" y="2664925"/>
              <a:chExt cx="316650" cy="318225"/>
            </a:xfrm>
          </p:grpSpPr>
          <p:sp>
            <p:nvSpPr>
              <p:cNvPr id="734" name="Google Shape;734;p68"/>
              <p:cNvSpPr/>
              <p:nvPr/>
            </p:nvSpPr>
            <p:spPr>
              <a:xfrm>
                <a:off x="-62150375" y="2961850"/>
                <a:ext cx="316650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12666" h="852" extrusionOk="0">
                    <a:moveTo>
                      <a:pt x="379" y="0"/>
                    </a:moveTo>
                    <a:cubicBezTo>
                      <a:pt x="158" y="0"/>
                      <a:pt x="1" y="189"/>
                      <a:pt x="1" y="410"/>
                    </a:cubicBezTo>
                    <a:cubicBezTo>
                      <a:pt x="1" y="662"/>
                      <a:pt x="190" y="851"/>
                      <a:pt x="379" y="851"/>
                    </a:cubicBezTo>
                    <a:lnTo>
                      <a:pt x="12225" y="851"/>
                    </a:lnTo>
                    <a:cubicBezTo>
                      <a:pt x="12477" y="851"/>
                      <a:pt x="12634" y="662"/>
                      <a:pt x="12634" y="410"/>
                    </a:cubicBezTo>
                    <a:cubicBezTo>
                      <a:pt x="12666" y="158"/>
                      <a:pt x="12477" y="0"/>
                      <a:pt x="122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68"/>
              <p:cNvSpPr/>
              <p:nvPr/>
            </p:nvSpPr>
            <p:spPr>
              <a:xfrm>
                <a:off x="-62150375" y="2838200"/>
                <a:ext cx="82725" cy="102400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4096" extrusionOk="0">
                    <a:moveTo>
                      <a:pt x="2363" y="756"/>
                    </a:moveTo>
                    <a:cubicBezTo>
                      <a:pt x="2427" y="756"/>
                      <a:pt x="2521" y="851"/>
                      <a:pt x="2521" y="914"/>
                    </a:cubicBezTo>
                    <a:lnTo>
                      <a:pt x="2521" y="3119"/>
                    </a:lnTo>
                    <a:cubicBezTo>
                      <a:pt x="2521" y="3214"/>
                      <a:pt x="2427" y="3245"/>
                      <a:pt x="2363" y="3245"/>
                    </a:cubicBezTo>
                    <a:lnTo>
                      <a:pt x="977" y="3245"/>
                    </a:lnTo>
                    <a:cubicBezTo>
                      <a:pt x="883" y="3245"/>
                      <a:pt x="820" y="3151"/>
                      <a:pt x="820" y="3119"/>
                    </a:cubicBezTo>
                    <a:lnTo>
                      <a:pt x="820" y="914"/>
                    </a:lnTo>
                    <a:cubicBezTo>
                      <a:pt x="820" y="851"/>
                      <a:pt x="883" y="756"/>
                      <a:pt x="977" y="756"/>
                    </a:cubicBezTo>
                    <a:close/>
                    <a:moveTo>
                      <a:pt x="946" y="0"/>
                    </a:moveTo>
                    <a:cubicBezTo>
                      <a:pt x="379" y="0"/>
                      <a:pt x="1" y="441"/>
                      <a:pt x="1" y="945"/>
                    </a:cubicBezTo>
                    <a:lnTo>
                      <a:pt x="1" y="3151"/>
                    </a:lnTo>
                    <a:cubicBezTo>
                      <a:pt x="1" y="3686"/>
                      <a:pt x="410" y="4096"/>
                      <a:pt x="946" y="4096"/>
                    </a:cubicBezTo>
                    <a:lnTo>
                      <a:pt x="2300" y="4096"/>
                    </a:lnTo>
                    <a:cubicBezTo>
                      <a:pt x="2868" y="4096"/>
                      <a:pt x="3309" y="3686"/>
                      <a:pt x="3309" y="3151"/>
                    </a:cubicBezTo>
                    <a:lnTo>
                      <a:pt x="3309" y="945"/>
                    </a:lnTo>
                    <a:cubicBezTo>
                      <a:pt x="3309" y="410"/>
                      <a:pt x="2868" y="0"/>
                      <a:pt x="23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68"/>
              <p:cNvSpPr/>
              <p:nvPr/>
            </p:nvSpPr>
            <p:spPr>
              <a:xfrm>
                <a:off x="-62033800" y="2664925"/>
                <a:ext cx="82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10996" extrusionOk="0">
                    <a:moveTo>
                      <a:pt x="2332" y="788"/>
                    </a:moveTo>
                    <a:cubicBezTo>
                      <a:pt x="2426" y="851"/>
                      <a:pt x="2489" y="882"/>
                      <a:pt x="2489" y="945"/>
                    </a:cubicBezTo>
                    <a:lnTo>
                      <a:pt x="2489" y="10050"/>
                    </a:lnTo>
                    <a:cubicBezTo>
                      <a:pt x="2489" y="10145"/>
                      <a:pt x="2426" y="10176"/>
                      <a:pt x="2332" y="10176"/>
                    </a:cubicBezTo>
                    <a:lnTo>
                      <a:pt x="946" y="10176"/>
                    </a:lnTo>
                    <a:cubicBezTo>
                      <a:pt x="882" y="10176"/>
                      <a:pt x="851" y="10082"/>
                      <a:pt x="851" y="10050"/>
                    </a:cubicBezTo>
                    <a:lnTo>
                      <a:pt x="851" y="945"/>
                    </a:lnTo>
                    <a:cubicBezTo>
                      <a:pt x="851" y="882"/>
                      <a:pt x="914" y="788"/>
                      <a:pt x="946" y="788"/>
                    </a:cubicBezTo>
                    <a:close/>
                    <a:moveTo>
                      <a:pt x="946" y="0"/>
                    </a:moveTo>
                    <a:cubicBezTo>
                      <a:pt x="410" y="0"/>
                      <a:pt x="0" y="441"/>
                      <a:pt x="0" y="945"/>
                    </a:cubicBezTo>
                    <a:lnTo>
                      <a:pt x="0" y="10050"/>
                    </a:lnTo>
                    <a:cubicBezTo>
                      <a:pt x="0" y="10617"/>
                      <a:pt x="441" y="10995"/>
                      <a:pt x="946" y="10995"/>
                    </a:cubicBezTo>
                    <a:lnTo>
                      <a:pt x="2332" y="10995"/>
                    </a:lnTo>
                    <a:cubicBezTo>
                      <a:pt x="2899" y="10995"/>
                      <a:pt x="3308" y="10554"/>
                      <a:pt x="3308" y="10050"/>
                    </a:cubicBezTo>
                    <a:lnTo>
                      <a:pt x="3308" y="945"/>
                    </a:lnTo>
                    <a:cubicBezTo>
                      <a:pt x="3308" y="410"/>
                      <a:pt x="2899" y="0"/>
                      <a:pt x="23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68"/>
              <p:cNvSpPr/>
              <p:nvPr/>
            </p:nvSpPr>
            <p:spPr>
              <a:xfrm>
                <a:off x="-61917225" y="2754700"/>
                <a:ext cx="83500" cy="185900"/>
              </a:xfrm>
              <a:custGeom>
                <a:avLst/>
                <a:gdLst/>
                <a:ahLst/>
                <a:cxnLst/>
                <a:rect l="l" t="t" r="r" b="b"/>
                <a:pathLst>
                  <a:path w="3340" h="7436" extrusionOk="0">
                    <a:moveTo>
                      <a:pt x="2394" y="788"/>
                    </a:moveTo>
                    <a:cubicBezTo>
                      <a:pt x="2489" y="788"/>
                      <a:pt x="2520" y="883"/>
                      <a:pt x="2520" y="946"/>
                    </a:cubicBezTo>
                    <a:lnTo>
                      <a:pt x="2520" y="6459"/>
                    </a:lnTo>
                    <a:cubicBezTo>
                      <a:pt x="2520" y="6554"/>
                      <a:pt x="2426" y="6585"/>
                      <a:pt x="2394" y="6585"/>
                    </a:cubicBezTo>
                    <a:lnTo>
                      <a:pt x="1008" y="6585"/>
                    </a:lnTo>
                    <a:cubicBezTo>
                      <a:pt x="945" y="6585"/>
                      <a:pt x="851" y="6491"/>
                      <a:pt x="851" y="6459"/>
                    </a:cubicBezTo>
                    <a:lnTo>
                      <a:pt x="851" y="946"/>
                    </a:lnTo>
                    <a:cubicBezTo>
                      <a:pt x="851" y="883"/>
                      <a:pt x="945" y="788"/>
                      <a:pt x="1008" y="788"/>
                    </a:cubicBezTo>
                    <a:close/>
                    <a:moveTo>
                      <a:pt x="977" y="1"/>
                    </a:moveTo>
                    <a:cubicBezTo>
                      <a:pt x="441" y="1"/>
                      <a:pt x="0" y="442"/>
                      <a:pt x="0" y="977"/>
                    </a:cubicBezTo>
                    <a:lnTo>
                      <a:pt x="0" y="6491"/>
                    </a:lnTo>
                    <a:cubicBezTo>
                      <a:pt x="0" y="7058"/>
                      <a:pt x="441" y="7436"/>
                      <a:pt x="977" y="7436"/>
                    </a:cubicBezTo>
                    <a:lnTo>
                      <a:pt x="2363" y="7436"/>
                    </a:lnTo>
                    <a:cubicBezTo>
                      <a:pt x="2899" y="7436"/>
                      <a:pt x="3308" y="7026"/>
                      <a:pt x="3308" y="6491"/>
                    </a:cubicBezTo>
                    <a:lnTo>
                      <a:pt x="3308" y="977"/>
                    </a:lnTo>
                    <a:cubicBezTo>
                      <a:pt x="3340" y="442"/>
                      <a:pt x="2899" y="1"/>
                      <a:pt x="236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8" name="Google Shape;738;p68"/>
            <p:cNvSpPr txBox="1"/>
            <p:nvPr/>
          </p:nvSpPr>
          <p:spPr>
            <a:xfrm>
              <a:off x="1763839" y="2333029"/>
              <a:ext cx="1851600" cy="67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smtClean="0">
                  <a:solidFill>
                    <a:srgbClr val="07376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EDA</a:t>
              </a: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smtClean="0">
                  <a:solidFill>
                    <a:srgbClr val="07376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SMOTE Over Sampling</a:t>
              </a:r>
              <a:endParaRPr lang="en-US" sz="1200" dirty="0" smtClean="0">
                <a:solidFill>
                  <a:srgbClr val="07376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rgbClr val="073763"/>
                </a:solidFill>
                <a:latin typeface="Roboto Slab Light"/>
                <a:ea typeface="Roboto Slab Light"/>
                <a:cs typeface="Roboto Slab Light"/>
                <a:sym typeface="Roboto Slab Light"/>
              </a:endParaRPr>
            </a:p>
          </p:txBody>
        </p:sp>
        <p:sp>
          <p:nvSpPr>
            <p:cNvPr id="740" name="Google Shape;740;p68"/>
            <p:cNvSpPr txBox="1"/>
            <p:nvPr/>
          </p:nvSpPr>
          <p:spPr>
            <a:xfrm>
              <a:off x="6200184" y="4463437"/>
              <a:ext cx="1521000" cy="76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smtClean="0">
                  <a:solidFill>
                    <a:srgbClr val="073763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rPr>
                <a:t>Model Selection </a:t>
              </a:r>
            </a:p>
            <a:p>
              <a:pPr marL="171450" lvl="0" indent="-171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Char char="-"/>
              </a:pPr>
              <a:r>
                <a:rPr lang="en-US" sz="1200" dirty="0" smtClean="0">
                  <a:solidFill>
                    <a:srgbClr val="073763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rPr>
                <a:t>ROC</a:t>
              </a:r>
            </a:p>
            <a:p>
              <a:pPr marL="171450" lvl="0" indent="-171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Char char="-"/>
              </a:pPr>
              <a:r>
                <a:rPr lang="en-US" sz="1200" dirty="0" smtClean="0">
                  <a:solidFill>
                    <a:srgbClr val="073763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rPr>
                <a:t>AUC</a:t>
              </a:r>
              <a:endParaRPr sz="1200" dirty="0">
                <a:solidFill>
                  <a:srgbClr val="073763"/>
                </a:solidFill>
                <a:latin typeface="Roboto Slab Light"/>
                <a:ea typeface="Roboto Slab Light"/>
                <a:cs typeface="Roboto Slab Light"/>
                <a:sym typeface="Roboto Slab Light"/>
              </a:endParaRPr>
            </a:p>
          </p:txBody>
        </p:sp>
        <p:grpSp>
          <p:nvGrpSpPr>
            <p:cNvPr id="741" name="Google Shape;741;p68"/>
            <p:cNvGrpSpPr/>
            <p:nvPr/>
          </p:nvGrpSpPr>
          <p:grpSpPr>
            <a:xfrm>
              <a:off x="6841415" y="2445776"/>
              <a:ext cx="1628006" cy="1449444"/>
              <a:chOff x="5964163" y="1930947"/>
              <a:chExt cx="1628006" cy="1449444"/>
            </a:xfrm>
          </p:grpSpPr>
          <p:grpSp>
            <p:nvGrpSpPr>
              <p:cNvPr id="742" name="Google Shape;742;p68"/>
              <p:cNvGrpSpPr/>
              <p:nvPr/>
            </p:nvGrpSpPr>
            <p:grpSpPr>
              <a:xfrm>
                <a:off x="5964163" y="2933408"/>
                <a:ext cx="1628006" cy="446983"/>
                <a:chOff x="4260510" y="2286814"/>
                <a:chExt cx="628501" cy="172560"/>
              </a:xfrm>
            </p:grpSpPr>
            <p:sp>
              <p:nvSpPr>
                <p:cNvPr id="743" name="Google Shape;743;p68"/>
                <p:cNvSpPr/>
                <p:nvPr/>
              </p:nvSpPr>
              <p:spPr>
                <a:xfrm>
                  <a:off x="4643001" y="2286954"/>
                  <a:ext cx="246010" cy="1724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6" h="6291" extrusionOk="0">
                      <a:moveTo>
                        <a:pt x="1" y="1"/>
                      </a:moveTo>
                      <a:cubicBezTo>
                        <a:pt x="1585" y="1791"/>
                        <a:pt x="1585" y="4500"/>
                        <a:pt x="1" y="6290"/>
                      </a:cubicBezTo>
                      <a:lnTo>
                        <a:pt x="7117" y="6290"/>
                      </a:lnTo>
                      <a:lnTo>
                        <a:pt x="8976" y="3306"/>
                      </a:lnTo>
                      <a:lnTo>
                        <a:pt x="7117" y="1"/>
                      </a:lnTo>
                      <a:close/>
                    </a:path>
                  </a:pathLst>
                </a:custGeom>
                <a:solidFill>
                  <a:srgbClr val="00D6C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744" name="Google Shape;744;p68"/>
                <p:cNvSpPr/>
                <p:nvPr/>
              </p:nvSpPr>
              <p:spPr>
                <a:xfrm>
                  <a:off x="4260510" y="2286954"/>
                  <a:ext cx="187495" cy="1724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1" h="6291" extrusionOk="0">
                      <a:moveTo>
                        <a:pt x="0" y="1"/>
                      </a:moveTo>
                      <a:lnTo>
                        <a:pt x="1619" y="3214"/>
                      </a:lnTo>
                      <a:lnTo>
                        <a:pt x="0" y="6290"/>
                      </a:lnTo>
                      <a:lnTo>
                        <a:pt x="6841" y="6290"/>
                      </a:lnTo>
                      <a:cubicBezTo>
                        <a:pt x="5245" y="4500"/>
                        <a:pt x="5245" y="1791"/>
                        <a:pt x="6841" y="1"/>
                      </a:cubicBezTo>
                      <a:close/>
                    </a:path>
                  </a:pathLst>
                </a:custGeom>
                <a:solidFill>
                  <a:srgbClr val="00D6C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745;p68"/>
                <p:cNvSpPr/>
                <p:nvPr/>
              </p:nvSpPr>
              <p:spPr>
                <a:xfrm>
                  <a:off x="4375547" y="2286814"/>
                  <a:ext cx="350625" cy="172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5" h="6834" extrusionOk="0">
                      <a:moveTo>
                        <a:pt x="2857" y="0"/>
                      </a:moveTo>
                      <a:lnTo>
                        <a:pt x="0" y="2786"/>
                      </a:lnTo>
                      <a:lnTo>
                        <a:pt x="1476" y="5953"/>
                      </a:lnTo>
                      <a:lnTo>
                        <a:pt x="2857" y="6834"/>
                      </a:lnTo>
                      <a:lnTo>
                        <a:pt x="10739" y="6834"/>
                      </a:lnTo>
                      <a:lnTo>
                        <a:pt x="14025" y="3167"/>
                      </a:lnTo>
                      <a:lnTo>
                        <a:pt x="10930" y="0"/>
                      </a:lnTo>
                      <a:close/>
                    </a:path>
                  </a:pathLst>
                </a:custGeom>
                <a:solidFill>
                  <a:srgbClr val="00D6C0"/>
                </a:solidFill>
                <a:ln>
                  <a:noFill/>
                </a:ln>
              </p:spPr>
            </p:sp>
          </p:grpSp>
          <p:cxnSp>
            <p:nvCxnSpPr>
              <p:cNvPr id="746" name="Google Shape;746;p68"/>
              <p:cNvCxnSpPr/>
              <p:nvPr/>
            </p:nvCxnSpPr>
            <p:spPr>
              <a:xfrm rot="10800000">
                <a:off x="6781675" y="1930947"/>
                <a:ext cx="0" cy="1015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D6C0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</p:grpSp>
        <p:sp>
          <p:nvSpPr>
            <p:cNvPr id="747" name="Google Shape;747;p68"/>
            <p:cNvSpPr txBox="1"/>
            <p:nvPr/>
          </p:nvSpPr>
          <p:spPr>
            <a:xfrm>
              <a:off x="3962057" y="2332669"/>
              <a:ext cx="1881000" cy="76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smtClean="0">
                  <a:solidFill>
                    <a:srgbClr val="073763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rPr>
                <a:t>Hyper-Parameter Tuning</a:t>
              </a:r>
            </a:p>
            <a:p>
              <a:pPr marL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smtClean="0">
                  <a:solidFill>
                    <a:srgbClr val="073763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rPr>
                <a:t>Model Evaluation</a:t>
              </a:r>
            </a:p>
            <a:p>
              <a:pPr marL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err="1" smtClean="0">
                  <a:solidFill>
                    <a:srgbClr val="073763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rPr>
                <a:t>GridSearchCV</a:t>
              </a:r>
              <a:endParaRPr sz="1200" dirty="0">
                <a:solidFill>
                  <a:srgbClr val="073763"/>
                </a:solidFill>
                <a:latin typeface="Roboto Slab Light"/>
                <a:ea typeface="Roboto Slab Light"/>
                <a:cs typeface="Roboto Slab Light"/>
                <a:sym typeface="Roboto Slab Light"/>
              </a:endParaRPr>
            </a:p>
          </p:txBody>
        </p:sp>
        <p:sp>
          <p:nvSpPr>
            <p:cNvPr id="748" name="Google Shape;748;p68"/>
            <p:cNvSpPr txBox="1"/>
            <p:nvPr/>
          </p:nvSpPr>
          <p:spPr>
            <a:xfrm>
              <a:off x="5762485" y="2332309"/>
              <a:ext cx="1851600" cy="67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smtClean="0">
                  <a:solidFill>
                    <a:srgbClr val="073763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rPr>
                <a:t>Model Interpretation</a:t>
              </a:r>
            </a:p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smtClean="0">
                  <a:solidFill>
                    <a:srgbClr val="073763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rPr>
                <a:t>Business Suggestion</a:t>
              </a:r>
              <a:endParaRPr sz="1200" dirty="0">
                <a:solidFill>
                  <a:srgbClr val="073763"/>
                </a:solidFill>
                <a:latin typeface="Roboto Slab Light"/>
                <a:ea typeface="Roboto Slab Light"/>
                <a:cs typeface="Roboto Slab Light"/>
                <a:sym typeface="Roboto Slab Light"/>
              </a:endParaRPr>
            </a:p>
          </p:txBody>
        </p:sp>
        <p:grpSp>
          <p:nvGrpSpPr>
            <p:cNvPr id="749" name="Google Shape;749;p68"/>
            <p:cNvGrpSpPr/>
            <p:nvPr/>
          </p:nvGrpSpPr>
          <p:grpSpPr>
            <a:xfrm>
              <a:off x="6055504" y="3532660"/>
              <a:ext cx="252967" cy="252650"/>
              <a:chOff x="-60620800" y="2304600"/>
              <a:chExt cx="319000" cy="318600"/>
            </a:xfrm>
          </p:grpSpPr>
          <p:sp>
            <p:nvSpPr>
              <p:cNvPr id="750" name="Google Shape;750;p68"/>
              <p:cNvSpPr/>
              <p:nvPr/>
            </p:nvSpPr>
            <p:spPr>
              <a:xfrm>
                <a:off x="-60620800" y="2304600"/>
                <a:ext cx="319000" cy="318600"/>
              </a:xfrm>
              <a:custGeom>
                <a:avLst/>
                <a:gdLst/>
                <a:ahLst/>
                <a:cxnLst/>
                <a:rect l="l" t="t" r="r" b="b"/>
                <a:pathLst>
                  <a:path w="12760" h="12744" extrusionOk="0">
                    <a:moveTo>
                      <a:pt x="10939" y="845"/>
                    </a:moveTo>
                    <a:cubicBezTo>
                      <a:pt x="10969" y="845"/>
                      <a:pt x="11001" y="853"/>
                      <a:pt x="11027" y="866"/>
                    </a:cubicBezTo>
                    <a:lnTo>
                      <a:pt x="11752" y="1276"/>
                    </a:lnTo>
                    <a:cubicBezTo>
                      <a:pt x="11783" y="1339"/>
                      <a:pt x="11815" y="1433"/>
                      <a:pt x="11783" y="1465"/>
                    </a:cubicBezTo>
                    <a:lnTo>
                      <a:pt x="11437" y="2063"/>
                    </a:lnTo>
                    <a:lnTo>
                      <a:pt x="10491" y="1496"/>
                    </a:lnTo>
                    <a:lnTo>
                      <a:pt x="10838" y="898"/>
                    </a:lnTo>
                    <a:cubicBezTo>
                      <a:pt x="10856" y="861"/>
                      <a:pt x="10897" y="845"/>
                      <a:pt x="10939" y="845"/>
                    </a:cubicBezTo>
                    <a:close/>
                    <a:moveTo>
                      <a:pt x="10050" y="2252"/>
                    </a:moveTo>
                    <a:lnTo>
                      <a:pt x="10995" y="2819"/>
                    </a:lnTo>
                    <a:lnTo>
                      <a:pt x="8916" y="6379"/>
                    </a:lnTo>
                    <a:lnTo>
                      <a:pt x="7971" y="5844"/>
                    </a:lnTo>
                    <a:lnTo>
                      <a:pt x="10050" y="2252"/>
                    </a:lnTo>
                    <a:close/>
                    <a:moveTo>
                      <a:pt x="7813" y="6663"/>
                    </a:moveTo>
                    <a:lnTo>
                      <a:pt x="8318" y="6978"/>
                    </a:lnTo>
                    <a:lnTo>
                      <a:pt x="7782" y="7324"/>
                    </a:lnTo>
                    <a:lnTo>
                      <a:pt x="7813" y="6663"/>
                    </a:lnTo>
                    <a:close/>
                    <a:moveTo>
                      <a:pt x="11342" y="5245"/>
                    </a:moveTo>
                    <a:cubicBezTo>
                      <a:pt x="11594" y="5245"/>
                      <a:pt x="11752" y="5434"/>
                      <a:pt x="11752" y="5686"/>
                    </a:cubicBezTo>
                    <a:lnTo>
                      <a:pt x="11752" y="11483"/>
                    </a:lnTo>
                    <a:cubicBezTo>
                      <a:pt x="11752" y="11704"/>
                      <a:pt x="11531" y="11893"/>
                      <a:pt x="11342" y="11893"/>
                    </a:cubicBezTo>
                    <a:lnTo>
                      <a:pt x="1197" y="11893"/>
                    </a:lnTo>
                    <a:cubicBezTo>
                      <a:pt x="945" y="11893"/>
                      <a:pt x="788" y="11704"/>
                      <a:pt x="788" y="11483"/>
                    </a:cubicBezTo>
                    <a:lnTo>
                      <a:pt x="788" y="5686"/>
                    </a:lnTo>
                    <a:cubicBezTo>
                      <a:pt x="788" y="5434"/>
                      <a:pt x="977" y="5245"/>
                      <a:pt x="1197" y="5245"/>
                    </a:cubicBezTo>
                    <a:lnTo>
                      <a:pt x="7372" y="5245"/>
                    </a:lnTo>
                    <a:lnTo>
                      <a:pt x="7057" y="5749"/>
                    </a:lnTo>
                    <a:cubicBezTo>
                      <a:pt x="7026" y="5812"/>
                      <a:pt x="7026" y="5875"/>
                      <a:pt x="7026" y="5970"/>
                    </a:cubicBezTo>
                    <a:lnTo>
                      <a:pt x="6900" y="7734"/>
                    </a:lnTo>
                    <a:lnTo>
                      <a:pt x="5545" y="7734"/>
                    </a:lnTo>
                    <a:cubicBezTo>
                      <a:pt x="5325" y="7734"/>
                      <a:pt x="5167" y="7923"/>
                      <a:pt x="5167" y="8175"/>
                    </a:cubicBezTo>
                    <a:cubicBezTo>
                      <a:pt x="5167" y="8396"/>
                      <a:pt x="5356" y="8585"/>
                      <a:pt x="5545" y="8585"/>
                    </a:cubicBezTo>
                    <a:lnTo>
                      <a:pt x="10523" y="8585"/>
                    </a:lnTo>
                    <a:cubicBezTo>
                      <a:pt x="10743" y="8585"/>
                      <a:pt x="10964" y="8396"/>
                      <a:pt x="10964" y="8175"/>
                    </a:cubicBezTo>
                    <a:cubicBezTo>
                      <a:pt x="10964" y="7923"/>
                      <a:pt x="10743" y="7734"/>
                      <a:pt x="10523" y="7734"/>
                    </a:cubicBezTo>
                    <a:lnTo>
                      <a:pt x="8633" y="7734"/>
                    </a:lnTo>
                    <a:lnTo>
                      <a:pt x="9294" y="7293"/>
                    </a:lnTo>
                    <a:cubicBezTo>
                      <a:pt x="9326" y="7261"/>
                      <a:pt x="9420" y="7230"/>
                      <a:pt x="9420" y="7135"/>
                    </a:cubicBezTo>
                    <a:lnTo>
                      <a:pt x="10523" y="5245"/>
                    </a:lnTo>
                    <a:close/>
                    <a:moveTo>
                      <a:pt x="10933" y="0"/>
                    </a:moveTo>
                    <a:cubicBezTo>
                      <a:pt x="10599" y="0"/>
                      <a:pt x="10280" y="175"/>
                      <a:pt x="10113" y="488"/>
                    </a:cubicBezTo>
                    <a:lnTo>
                      <a:pt x="9578" y="1433"/>
                    </a:lnTo>
                    <a:lnTo>
                      <a:pt x="7877" y="4395"/>
                    </a:lnTo>
                    <a:lnTo>
                      <a:pt x="1229" y="4395"/>
                    </a:lnTo>
                    <a:cubicBezTo>
                      <a:pt x="567" y="4395"/>
                      <a:pt x="0" y="4930"/>
                      <a:pt x="0" y="5592"/>
                    </a:cubicBezTo>
                    <a:lnTo>
                      <a:pt x="0" y="11483"/>
                    </a:lnTo>
                    <a:cubicBezTo>
                      <a:pt x="0" y="12145"/>
                      <a:pt x="567" y="12743"/>
                      <a:pt x="1229" y="12743"/>
                    </a:cubicBezTo>
                    <a:lnTo>
                      <a:pt x="11374" y="12743"/>
                    </a:lnTo>
                    <a:cubicBezTo>
                      <a:pt x="12067" y="12743"/>
                      <a:pt x="12602" y="12176"/>
                      <a:pt x="12602" y="11483"/>
                    </a:cubicBezTo>
                    <a:lnTo>
                      <a:pt x="12602" y="5686"/>
                    </a:lnTo>
                    <a:cubicBezTo>
                      <a:pt x="12602" y="5025"/>
                      <a:pt x="12067" y="4458"/>
                      <a:pt x="11374" y="4458"/>
                    </a:cubicBezTo>
                    <a:lnTo>
                      <a:pt x="11027" y="4458"/>
                    </a:lnTo>
                    <a:lnTo>
                      <a:pt x="12508" y="1937"/>
                    </a:lnTo>
                    <a:cubicBezTo>
                      <a:pt x="12760" y="1433"/>
                      <a:pt x="12602" y="835"/>
                      <a:pt x="12130" y="551"/>
                    </a:cubicBezTo>
                    <a:lnTo>
                      <a:pt x="11437" y="141"/>
                    </a:lnTo>
                    <a:cubicBezTo>
                      <a:pt x="11277" y="46"/>
                      <a:pt x="11103" y="0"/>
                      <a:pt x="1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68"/>
              <p:cNvSpPr/>
              <p:nvPr/>
            </p:nvSpPr>
            <p:spPr>
              <a:xfrm>
                <a:off x="-60491625" y="2560150"/>
                <a:ext cx="144925" cy="20525"/>
              </a:xfrm>
              <a:custGeom>
                <a:avLst/>
                <a:gdLst/>
                <a:ahLst/>
                <a:cxnLst/>
                <a:rect l="l" t="t" r="r" b="b"/>
                <a:pathLst>
                  <a:path w="5797" h="821" extrusionOk="0">
                    <a:moveTo>
                      <a:pt x="378" y="1"/>
                    </a:moveTo>
                    <a:cubicBezTo>
                      <a:pt x="158" y="1"/>
                      <a:pt x="0" y="190"/>
                      <a:pt x="0" y="411"/>
                    </a:cubicBezTo>
                    <a:cubicBezTo>
                      <a:pt x="0" y="663"/>
                      <a:pt x="189" y="820"/>
                      <a:pt x="378" y="820"/>
                    </a:cubicBezTo>
                    <a:lnTo>
                      <a:pt x="5356" y="820"/>
                    </a:lnTo>
                    <a:cubicBezTo>
                      <a:pt x="5576" y="820"/>
                      <a:pt x="5797" y="631"/>
                      <a:pt x="5797" y="411"/>
                    </a:cubicBezTo>
                    <a:cubicBezTo>
                      <a:pt x="5797" y="190"/>
                      <a:pt x="5576" y="1"/>
                      <a:pt x="53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68"/>
              <p:cNvSpPr/>
              <p:nvPr/>
            </p:nvSpPr>
            <p:spPr>
              <a:xfrm>
                <a:off x="-60573550" y="2445950"/>
                <a:ext cx="62250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5861" extrusionOk="0">
                    <a:moveTo>
                      <a:pt x="1229" y="1"/>
                    </a:moveTo>
                    <a:cubicBezTo>
                      <a:pt x="977" y="1"/>
                      <a:pt x="820" y="190"/>
                      <a:pt x="820" y="410"/>
                    </a:cubicBezTo>
                    <a:lnTo>
                      <a:pt x="820" y="694"/>
                    </a:lnTo>
                    <a:cubicBezTo>
                      <a:pt x="347" y="851"/>
                      <a:pt x="1" y="1324"/>
                      <a:pt x="1" y="1891"/>
                    </a:cubicBezTo>
                    <a:cubicBezTo>
                      <a:pt x="1" y="2553"/>
                      <a:pt x="568" y="2931"/>
                      <a:pt x="977" y="3246"/>
                    </a:cubicBezTo>
                    <a:cubicBezTo>
                      <a:pt x="1292" y="3498"/>
                      <a:pt x="1670" y="3718"/>
                      <a:pt x="1670" y="3970"/>
                    </a:cubicBezTo>
                    <a:cubicBezTo>
                      <a:pt x="1670" y="4191"/>
                      <a:pt x="1450" y="4348"/>
                      <a:pt x="1229" y="4348"/>
                    </a:cubicBezTo>
                    <a:cubicBezTo>
                      <a:pt x="977" y="4348"/>
                      <a:pt x="820" y="4159"/>
                      <a:pt x="820" y="3970"/>
                    </a:cubicBezTo>
                    <a:cubicBezTo>
                      <a:pt x="820" y="3718"/>
                      <a:pt x="631" y="3529"/>
                      <a:pt x="442" y="3529"/>
                    </a:cubicBezTo>
                    <a:cubicBezTo>
                      <a:pt x="190" y="3529"/>
                      <a:pt x="1" y="3718"/>
                      <a:pt x="1" y="3970"/>
                    </a:cubicBezTo>
                    <a:cubicBezTo>
                      <a:pt x="1" y="4506"/>
                      <a:pt x="347" y="4947"/>
                      <a:pt x="820" y="5136"/>
                    </a:cubicBezTo>
                    <a:lnTo>
                      <a:pt x="820" y="5420"/>
                    </a:lnTo>
                    <a:cubicBezTo>
                      <a:pt x="820" y="5672"/>
                      <a:pt x="1040" y="5861"/>
                      <a:pt x="1229" y="5861"/>
                    </a:cubicBezTo>
                    <a:cubicBezTo>
                      <a:pt x="1450" y="5861"/>
                      <a:pt x="1670" y="5672"/>
                      <a:pt x="1670" y="5420"/>
                    </a:cubicBezTo>
                    <a:lnTo>
                      <a:pt x="1670" y="5136"/>
                    </a:lnTo>
                    <a:cubicBezTo>
                      <a:pt x="2143" y="4979"/>
                      <a:pt x="2489" y="4506"/>
                      <a:pt x="2489" y="3970"/>
                    </a:cubicBezTo>
                    <a:cubicBezTo>
                      <a:pt x="2489" y="3309"/>
                      <a:pt x="1922" y="2899"/>
                      <a:pt x="1513" y="2584"/>
                    </a:cubicBezTo>
                    <a:cubicBezTo>
                      <a:pt x="1198" y="2364"/>
                      <a:pt x="820" y="2112"/>
                      <a:pt x="820" y="1891"/>
                    </a:cubicBezTo>
                    <a:cubicBezTo>
                      <a:pt x="788" y="1639"/>
                      <a:pt x="977" y="1450"/>
                      <a:pt x="1229" y="1450"/>
                    </a:cubicBezTo>
                    <a:cubicBezTo>
                      <a:pt x="1450" y="1450"/>
                      <a:pt x="1670" y="1639"/>
                      <a:pt x="1670" y="1891"/>
                    </a:cubicBezTo>
                    <a:cubicBezTo>
                      <a:pt x="1670" y="2112"/>
                      <a:pt x="1859" y="2269"/>
                      <a:pt x="2048" y="2269"/>
                    </a:cubicBezTo>
                    <a:cubicBezTo>
                      <a:pt x="2300" y="2269"/>
                      <a:pt x="2489" y="2080"/>
                      <a:pt x="2489" y="1891"/>
                    </a:cubicBezTo>
                    <a:cubicBezTo>
                      <a:pt x="2489" y="1324"/>
                      <a:pt x="2143" y="883"/>
                      <a:pt x="1670" y="694"/>
                    </a:cubicBezTo>
                    <a:lnTo>
                      <a:pt x="1670" y="410"/>
                    </a:lnTo>
                    <a:cubicBezTo>
                      <a:pt x="1670" y="190"/>
                      <a:pt x="1450" y="1"/>
                      <a:pt x="12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3" name="Google Shape;753;p68"/>
            <p:cNvGrpSpPr/>
            <p:nvPr/>
          </p:nvGrpSpPr>
          <p:grpSpPr>
            <a:xfrm>
              <a:off x="7528928" y="3552957"/>
              <a:ext cx="233418" cy="212055"/>
              <a:chOff x="-62518200" y="2692475"/>
              <a:chExt cx="318225" cy="289100"/>
            </a:xfrm>
          </p:grpSpPr>
          <p:sp>
            <p:nvSpPr>
              <p:cNvPr id="754" name="Google Shape;754;p68"/>
              <p:cNvSpPr/>
              <p:nvPr/>
            </p:nvSpPr>
            <p:spPr>
              <a:xfrm>
                <a:off x="-62518200" y="2692475"/>
                <a:ext cx="318225" cy="289100"/>
              </a:xfrm>
              <a:custGeom>
                <a:avLst/>
                <a:gdLst/>
                <a:ahLst/>
                <a:cxnLst/>
                <a:rect l="l" t="t" r="r" b="b"/>
                <a:pathLst>
                  <a:path w="12729" h="11564" extrusionOk="0">
                    <a:moveTo>
                      <a:pt x="3750" y="851"/>
                    </a:moveTo>
                    <a:cubicBezTo>
                      <a:pt x="5420" y="851"/>
                      <a:pt x="6617" y="1513"/>
                      <a:pt x="6617" y="2112"/>
                    </a:cubicBezTo>
                    <a:cubicBezTo>
                      <a:pt x="6617" y="2679"/>
                      <a:pt x="5420" y="3309"/>
                      <a:pt x="3750" y="3309"/>
                    </a:cubicBezTo>
                    <a:cubicBezTo>
                      <a:pt x="2206" y="3309"/>
                      <a:pt x="851" y="2679"/>
                      <a:pt x="851" y="2112"/>
                    </a:cubicBezTo>
                    <a:cubicBezTo>
                      <a:pt x="851" y="1481"/>
                      <a:pt x="2112" y="851"/>
                      <a:pt x="3750" y="851"/>
                    </a:cubicBezTo>
                    <a:close/>
                    <a:moveTo>
                      <a:pt x="6617" y="3403"/>
                    </a:moveTo>
                    <a:lnTo>
                      <a:pt x="6617" y="3781"/>
                    </a:lnTo>
                    <a:cubicBezTo>
                      <a:pt x="5829" y="4222"/>
                      <a:pt x="5199" y="4884"/>
                      <a:pt x="4821" y="5672"/>
                    </a:cubicBezTo>
                    <a:cubicBezTo>
                      <a:pt x="4475" y="5766"/>
                      <a:pt x="4096" y="5766"/>
                      <a:pt x="3750" y="5766"/>
                    </a:cubicBezTo>
                    <a:cubicBezTo>
                      <a:pt x="2206" y="5766"/>
                      <a:pt x="851" y="5136"/>
                      <a:pt x="851" y="4506"/>
                    </a:cubicBezTo>
                    <a:lnTo>
                      <a:pt x="851" y="3403"/>
                    </a:lnTo>
                    <a:cubicBezTo>
                      <a:pt x="1639" y="3939"/>
                      <a:pt x="2742" y="4159"/>
                      <a:pt x="3750" y="4159"/>
                    </a:cubicBezTo>
                    <a:cubicBezTo>
                      <a:pt x="4727" y="4159"/>
                      <a:pt x="5829" y="3939"/>
                      <a:pt x="6617" y="3403"/>
                    </a:cubicBezTo>
                    <a:close/>
                    <a:moveTo>
                      <a:pt x="883" y="5913"/>
                    </a:moveTo>
                    <a:cubicBezTo>
                      <a:pt x="1396" y="6254"/>
                      <a:pt x="2361" y="6617"/>
                      <a:pt x="3750" y="6617"/>
                    </a:cubicBezTo>
                    <a:cubicBezTo>
                      <a:pt x="4033" y="6617"/>
                      <a:pt x="4254" y="6617"/>
                      <a:pt x="4538" y="6585"/>
                    </a:cubicBezTo>
                    <a:lnTo>
                      <a:pt x="4538" y="6585"/>
                    </a:lnTo>
                    <a:cubicBezTo>
                      <a:pt x="4475" y="6869"/>
                      <a:pt x="4475" y="7184"/>
                      <a:pt x="4475" y="7467"/>
                    </a:cubicBezTo>
                    <a:cubicBezTo>
                      <a:pt x="4475" y="7719"/>
                      <a:pt x="4506" y="7971"/>
                      <a:pt x="4538" y="8255"/>
                    </a:cubicBezTo>
                    <a:cubicBezTo>
                      <a:pt x="4317" y="8287"/>
                      <a:pt x="4033" y="8287"/>
                      <a:pt x="3781" y="8287"/>
                    </a:cubicBezTo>
                    <a:cubicBezTo>
                      <a:pt x="2269" y="8287"/>
                      <a:pt x="883" y="7656"/>
                      <a:pt x="883" y="7026"/>
                    </a:cubicBezTo>
                    <a:lnTo>
                      <a:pt x="883" y="5913"/>
                    </a:lnTo>
                    <a:close/>
                    <a:moveTo>
                      <a:pt x="851" y="8350"/>
                    </a:moveTo>
                    <a:cubicBezTo>
                      <a:pt x="1639" y="8917"/>
                      <a:pt x="2773" y="9106"/>
                      <a:pt x="3750" y="9106"/>
                    </a:cubicBezTo>
                    <a:cubicBezTo>
                      <a:pt x="4096" y="9106"/>
                      <a:pt x="4412" y="9074"/>
                      <a:pt x="4727" y="9043"/>
                    </a:cubicBezTo>
                    <a:cubicBezTo>
                      <a:pt x="4979" y="9547"/>
                      <a:pt x="5294" y="10019"/>
                      <a:pt x="5672" y="10397"/>
                    </a:cubicBezTo>
                    <a:cubicBezTo>
                      <a:pt x="5136" y="10649"/>
                      <a:pt x="4475" y="10775"/>
                      <a:pt x="3750" y="10775"/>
                    </a:cubicBezTo>
                    <a:cubicBezTo>
                      <a:pt x="2112" y="10775"/>
                      <a:pt x="851" y="10082"/>
                      <a:pt x="851" y="9547"/>
                    </a:cubicBezTo>
                    <a:lnTo>
                      <a:pt x="851" y="8350"/>
                    </a:lnTo>
                    <a:close/>
                    <a:moveTo>
                      <a:pt x="8570" y="4159"/>
                    </a:moveTo>
                    <a:cubicBezTo>
                      <a:pt x="10366" y="4159"/>
                      <a:pt x="11878" y="5640"/>
                      <a:pt x="11878" y="7467"/>
                    </a:cubicBezTo>
                    <a:cubicBezTo>
                      <a:pt x="11878" y="9263"/>
                      <a:pt x="10366" y="10775"/>
                      <a:pt x="8570" y="10775"/>
                    </a:cubicBezTo>
                    <a:cubicBezTo>
                      <a:pt x="6743" y="10775"/>
                      <a:pt x="5262" y="9263"/>
                      <a:pt x="5262" y="7467"/>
                    </a:cubicBezTo>
                    <a:cubicBezTo>
                      <a:pt x="5262" y="5609"/>
                      <a:pt x="6743" y="4159"/>
                      <a:pt x="8570" y="4159"/>
                    </a:cubicBezTo>
                    <a:close/>
                    <a:moveTo>
                      <a:pt x="3781" y="1"/>
                    </a:moveTo>
                    <a:cubicBezTo>
                      <a:pt x="1797" y="1"/>
                      <a:pt x="64" y="851"/>
                      <a:pt x="64" y="2112"/>
                    </a:cubicBezTo>
                    <a:lnTo>
                      <a:pt x="64" y="9547"/>
                    </a:lnTo>
                    <a:cubicBezTo>
                      <a:pt x="1" y="10082"/>
                      <a:pt x="442" y="10649"/>
                      <a:pt x="1230" y="11027"/>
                    </a:cubicBezTo>
                    <a:cubicBezTo>
                      <a:pt x="1891" y="11405"/>
                      <a:pt x="2805" y="11563"/>
                      <a:pt x="3750" y="11563"/>
                    </a:cubicBezTo>
                    <a:cubicBezTo>
                      <a:pt x="4790" y="11563"/>
                      <a:pt x="5735" y="11311"/>
                      <a:pt x="6428" y="10964"/>
                    </a:cubicBezTo>
                    <a:cubicBezTo>
                      <a:pt x="7058" y="11342"/>
                      <a:pt x="7814" y="11563"/>
                      <a:pt x="8602" y="11563"/>
                    </a:cubicBezTo>
                    <a:cubicBezTo>
                      <a:pt x="10870" y="11563"/>
                      <a:pt x="12729" y="9704"/>
                      <a:pt x="12729" y="7404"/>
                    </a:cubicBezTo>
                    <a:cubicBezTo>
                      <a:pt x="12729" y="5136"/>
                      <a:pt x="10870" y="3277"/>
                      <a:pt x="8602" y="3277"/>
                    </a:cubicBezTo>
                    <a:cubicBezTo>
                      <a:pt x="8192" y="3277"/>
                      <a:pt x="7846" y="3309"/>
                      <a:pt x="7499" y="3435"/>
                    </a:cubicBezTo>
                    <a:lnTo>
                      <a:pt x="7499" y="2049"/>
                    </a:lnTo>
                    <a:cubicBezTo>
                      <a:pt x="7499" y="1481"/>
                      <a:pt x="7058" y="914"/>
                      <a:pt x="6302" y="536"/>
                    </a:cubicBezTo>
                    <a:cubicBezTo>
                      <a:pt x="5640" y="158"/>
                      <a:pt x="4727" y="1"/>
                      <a:pt x="378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68"/>
              <p:cNvSpPr/>
              <p:nvPr/>
            </p:nvSpPr>
            <p:spPr>
              <a:xfrm>
                <a:off x="-62335475" y="2804325"/>
                <a:ext cx="62250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5861" extrusionOk="0">
                    <a:moveTo>
                      <a:pt x="1261" y="0"/>
                    </a:moveTo>
                    <a:cubicBezTo>
                      <a:pt x="1009" y="0"/>
                      <a:pt x="820" y="189"/>
                      <a:pt x="820" y="410"/>
                    </a:cubicBezTo>
                    <a:lnTo>
                      <a:pt x="820" y="694"/>
                    </a:lnTo>
                    <a:cubicBezTo>
                      <a:pt x="348" y="851"/>
                      <a:pt x="1" y="1324"/>
                      <a:pt x="1" y="1891"/>
                    </a:cubicBezTo>
                    <a:cubicBezTo>
                      <a:pt x="1" y="2552"/>
                      <a:pt x="537" y="2930"/>
                      <a:pt x="978" y="3245"/>
                    </a:cubicBezTo>
                    <a:cubicBezTo>
                      <a:pt x="1293" y="3497"/>
                      <a:pt x="1639" y="3718"/>
                      <a:pt x="1639" y="3970"/>
                    </a:cubicBezTo>
                    <a:cubicBezTo>
                      <a:pt x="1671" y="4254"/>
                      <a:pt x="1482" y="4411"/>
                      <a:pt x="1261" y="4411"/>
                    </a:cubicBezTo>
                    <a:cubicBezTo>
                      <a:pt x="1009" y="4411"/>
                      <a:pt x="820" y="4191"/>
                      <a:pt x="820" y="3970"/>
                    </a:cubicBezTo>
                    <a:cubicBezTo>
                      <a:pt x="820" y="3718"/>
                      <a:pt x="631" y="3529"/>
                      <a:pt x="411" y="3529"/>
                    </a:cubicBezTo>
                    <a:cubicBezTo>
                      <a:pt x="190" y="3529"/>
                      <a:pt x="1" y="3718"/>
                      <a:pt x="1" y="3970"/>
                    </a:cubicBezTo>
                    <a:cubicBezTo>
                      <a:pt x="1" y="4506"/>
                      <a:pt x="348" y="4947"/>
                      <a:pt x="820" y="5136"/>
                    </a:cubicBezTo>
                    <a:lnTo>
                      <a:pt x="820" y="5419"/>
                    </a:lnTo>
                    <a:cubicBezTo>
                      <a:pt x="820" y="5671"/>
                      <a:pt x="1009" y="5860"/>
                      <a:pt x="1261" y="5860"/>
                    </a:cubicBezTo>
                    <a:cubicBezTo>
                      <a:pt x="1482" y="5860"/>
                      <a:pt x="1639" y="5671"/>
                      <a:pt x="1639" y="5419"/>
                    </a:cubicBezTo>
                    <a:lnTo>
                      <a:pt x="1639" y="5136"/>
                    </a:lnTo>
                    <a:cubicBezTo>
                      <a:pt x="2112" y="4978"/>
                      <a:pt x="2458" y="4506"/>
                      <a:pt x="2458" y="3970"/>
                    </a:cubicBezTo>
                    <a:cubicBezTo>
                      <a:pt x="2458" y="3308"/>
                      <a:pt x="1923" y="2899"/>
                      <a:pt x="1482" y="2584"/>
                    </a:cubicBezTo>
                    <a:cubicBezTo>
                      <a:pt x="1167" y="2363"/>
                      <a:pt x="820" y="2111"/>
                      <a:pt x="820" y="1891"/>
                    </a:cubicBezTo>
                    <a:cubicBezTo>
                      <a:pt x="820" y="1639"/>
                      <a:pt x="1009" y="1450"/>
                      <a:pt x="1261" y="1450"/>
                    </a:cubicBezTo>
                    <a:cubicBezTo>
                      <a:pt x="1482" y="1450"/>
                      <a:pt x="1639" y="1639"/>
                      <a:pt x="1639" y="1891"/>
                    </a:cubicBezTo>
                    <a:cubicBezTo>
                      <a:pt x="1639" y="2111"/>
                      <a:pt x="1860" y="2300"/>
                      <a:pt x="2049" y="2300"/>
                    </a:cubicBezTo>
                    <a:cubicBezTo>
                      <a:pt x="2269" y="2300"/>
                      <a:pt x="2490" y="2111"/>
                      <a:pt x="2490" y="1891"/>
                    </a:cubicBezTo>
                    <a:cubicBezTo>
                      <a:pt x="2490" y="1324"/>
                      <a:pt x="2112" y="883"/>
                      <a:pt x="1639" y="694"/>
                    </a:cubicBezTo>
                    <a:lnTo>
                      <a:pt x="1639" y="410"/>
                    </a:lnTo>
                    <a:cubicBezTo>
                      <a:pt x="1639" y="189"/>
                      <a:pt x="1450" y="0"/>
                      <a:pt x="12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6" name="Google Shape;756;p68"/>
            <p:cNvSpPr/>
            <p:nvPr/>
          </p:nvSpPr>
          <p:spPr>
            <a:xfrm>
              <a:off x="4546039" y="3533329"/>
              <a:ext cx="246555" cy="251310"/>
            </a:xfrm>
            <a:custGeom>
              <a:avLst/>
              <a:gdLst/>
              <a:ahLst/>
              <a:cxnLst/>
              <a:rect l="l" t="t" r="r" b="b"/>
              <a:pathLst>
                <a:path w="12446" h="12686" extrusionOk="0">
                  <a:moveTo>
                    <a:pt x="6176" y="808"/>
                  </a:moveTo>
                  <a:cubicBezTo>
                    <a:pt x="6428" y="808"/>
                    <a:pt x="6554" y="997"/>
                    <a:pt x="6554" y="1249"/>
                  </a:cubicBezTo>
                  <a:cubicBezTo>
                    <a:pt x="6554" y="1497"/>
                    <a:pt x="6359" y="1667"/>
                    <a:pt x="6153" y="1667"/>
                  </a:cubicBezTo>
                  <a:cubicBezTo>
                    <a:pt x="6097" y="1667"/>
                    <a:pt x="6041" y="1654"/>
                    <a:pt x="5987" y="1627"/>
                  </a:cubicBezTo>
                  <a:cubicBezTo>
                    <a:pt x="5829" y="1564"/>
                    <a:pt x="5735" y="1438"/>
                    <a:pt x="5735" y="1249"/>
                  </a:cubicBezTo>
                  <a:cubicBezTo>
                    <a:pt x="5766" y="997"/>
                    <a:pt x="5924" y="808"/>
                    <a:pt x="6176" y="808"/>
                  </a:cubicBezTo>
                  <a:close/>
                  <a:moveTo>
                    <a:pt x="1986" y="2541"/>
                  </a:moveTo>
                  <a:lnTo>
                    <a:pt x="3088" y="5755"/>
                  </a:lnTo>
                  <a:lnTo>
                    <a:pt x="946" y="5755"/>
                  </a:lnTo>
                  <a:lnTo>
                    <a:pt x="1986" y="2541"/>
                  </a:lnTo>
                  <a:close/>
                  <a:moveTo>
                    <a:pt x="10303" y="2541"/>
                  </a:moveTo>
                  <a:lnTo>
                    <a:pt x="11374" y="5755"/>
                  </a:lnTo>
                  <a:lnTo>
                    <a:pt x="9200" y="5755"/>
                  </a:lnTo>
                  <a:lnTo>
                    <a:pt x="10303" y="2541"/>
                  </a:lnTo>
                  <a:close/>
                  <a:moveTo>
                    <a:pt x="3183" y="6605"/>
                  </a:moveTo>
                  <a:cubicBezTo>
                    <a:pt x="3025" y="7109"/>
                    <a:pt x="2584" y="7424"/>
                    <a:pt x="2049" y="7424"/>
                  </a:cubicBezTo>
                  <a:cubicBezTo>
                    <a:pt x="1481" y="7424"/>
                    <a:pt x="1040" y="7078"/>
                    <a:pt x="851" y="6605"/>
                  </a:cubicBezTo>
                  <a:close/>
                  <a:moveTo>
                    <a:pt x="11437" y="6605"/>
                  </a:moveTo>
                  <a:cubicBezTo>
                    <a:pt x="11279" y="7109"/>
                    <a:pt x="10870" y="7424"/>
                    <a:pt x="10303" y="7424"/>
                  </a:cubicBezTo>
                  <a:cubicBezTo>
                    <a:pt x="9767" y="7424"/>
                    <a:pt x="9326" y="7078"/>
                    <a:pt x="9137" y="6605"/>
                  </a:cubicBezTo>
                  <a:close/>
                  <a:moveTo>
                    <a:pt x="6617" y="2415"/>
                  </a:moveTo>
                  <a:lnTo>
                    <a:pt x="6617" y="8558"/>
                  </a:lnTo>
                  <a:lnTo>
                    <a:pt x="5766" y="8558"/>
                  </a:lnTo>
                  <a:lnTo>
                    <a:pt x="5766" y="2415"/>
                  </a:lnTo>
                  <a:cubicBezTo>
                    <a:pt x="5908" y="2462"/>
                    <a:pt x="6050" y="2486"/>
                    <a:pt x="6191" y="2486"/>
                  </a:cubicBezTo>
                  <a:cubicBezTo>
                    <a:pt x="6333" y="2486"/>
                    <a:pt x="6475" y="2462"/>
                    <a:pt x="6617" y="2415"/>
                  </a:cubicBezTo>
                  <a:close/>
                  <a:moveTo>
                    <a:pt x="8255" y="9346"/>
                  </a:moveTo>
                  <a:lnTo>
                    <a:pt x="8255" y="10165"/>
                  </a:lnTo>
                  <a:lnTo>
                    <a:pt x="4128" y="10165"/>
                  </a:lnTo>
                  <a:lnTo>
                    <a:pt x="4128" y="9346"/>
                  </a:lnTo>
                  <a:close/>
                  <a:moveTo>
                    <a:pt x="9074" y="11016"/>
                  </a:moveTo>
                  <a:lnTo>
                    <a:pt x="9074" y="11835"/>
                  </a:lnTo>
                  <a:lnTo>
                    <a:pt x="3309" y="11835"/>
                  </a:lnTo>
                  <a:lnTo>
                    <a:pt x="3309" y="11016"/>
                  </a:lnTo>
                  <a:close/>
                  <a:moveTo>
                    <a:pt x="6265" y="1"/>
                  </a:moveTo>
                  <a:cubicBezTo>
                    <a:pt x="5747" y="1"/>
                    <a:pt x="5253" y="326"/>
                    <a:pt x="5073" y="840"/>
                  </a:cubicBezTo>
                  <a:lnTo>
                    <a:pt x="1292" y="840"/>
                  </a:lnTo>
                  <a:cubicBezTo>
                    <a:pt x="1103" y="840"/>
                    <a:pt x="914" y="997"/>
                    <a:pt x="851" y="1186"/>
                  </a:cubicBezTo>
                  <a:cubicBezTo>
                    <a:pt x="820" y="1438"/>
                    <a:pt x="1009" y="1659"/>
                    <a:pt x="1261" y="1659"/>
                  </a:cubicBezTo>
                  <a:lnTo>
                    <a:pt x="1481" y="1659"/>
                  </a:lnTo>
                  <a:cubicBezTo>
                    <a:pt x="30" y="6044"/>
                    <a:pt x="1" y="6133"/>
                    <a:pt x="1" y="6133"/>
                  </a:cubicBezTo>
                  <a:lnTo>
                    <a:pt x="1" y="6133"/>
                  </a:lnTo>
                  <a:cubicBezTo>
                    <a:pt x="1" y="6133"/>
                    <a:pt x="1" y="6133"/>
                    <a:pt x="1" y="6133"/>
                  </a:cubicBezTo>
                  <a:lnTo>
                    <a:pt x="1" y="6196"/>
                  </a:lnTo>
                  <a:cubicBezTo>
                    <a:pt x="1" y="6479"/>
                    <a:pt x="64" y="6763"/>
                    <a:pt x="158" y="6983"/>
                  </a:cubicBezTo>
                  <a:cubicBezTo>
                    <a:pt x="464" y="7784"/>
                    <a:pt x="1229" y="8250"/>
                    <a:pt x="2042" y="8250"/>
                  </a:cubicBezTo>
                  <a:cubicBezTo>
                    <a:pt x="2317" y="8250"/>
                    <a:pt x="2597" y="8197"/>
                    <a:pt x="2868" y="8086"/>
                  </a:cubicBezTo>
                  <a:cubicBezTo>
                    <a:pt x="3403" y="7865"/>
                    <a:pt x="3844" y="7393"/>
                    <a:pt x="4033" y="6794"/>
                  </a:cubicBezTo>
                  <a:cubicBezTo>
                    <a:pt x="4128" y="6542"/>
                    <a:pt x="4159" y="6290"/>
                    <a:pt x="4128" y="6164"/>
                  </a:cubicBezTo>
                  <a:lnTo>
                    <a:pt x="4128" y="6038"/>
                  </a:lnTo>
                  <a:cubicBezTo>
                    <a:pt x="4128" y="6007"/>
                    <a:pt x="2679" y="1659"/>
                    <a:pt x="2679" y="1627"/>
                  </a:cubicBezTo>
                  <a:lnTo>
                    <a:pt x="4978" y="1627"/>
                  </a:lnTo>
                  <a:lnTo>
                    <a:pt x="4978" y="8527"/>
                  </a:lnTo>
                  <a:lnTo>
                    <a:pt x="3781" y="8527"/>
                  </a:lnTo>
                  <a:cubicBezTo>
                    <a:pt x="3529" y="8527"/>
                    <a:pt x="3340" y="8716"/>
                    <a:pt x="3340" y="8968"/>
                  </a:cubicBezTo>
                  <a:lnTo>
                    <a:pt x="3340" y="10165"/>
                  </a:lnTo>
                  <a:lnTo>
                    <a:pt x="2931" y="10165"/>
                  </a:lnTo>
                  <a:cubicBezTo>
                    <a:pt x="2710" y="10165"/>
                    <a:pt x="2521" y="10386"/>
                    <a:pt x="2521" y="10606"/>
                  </a:cubicBezTo>
                  <a:lnTo>
                    <a:pt x="2521" y="12245"/>
                  </a:lnTo>
                  <a:cubicBezTo>
                    <a:pt x="2521" y="12497"/>
                    <a:pt x="2710" y="12686"/>
                    <a:pt x="2931" y="12686"/>
                  </a:cubicBezTo>
                  <a:lnTo>
                    <a:pt x="9547" y="12686"/>
                  </a:lnTo>
                  <a:cubicBezTo>
                    <a:pt x="9673" y="12686"/>
                    <a:pt x="9767" y="12654"/>
                    <a:pt x="9830" y="12560"/>
                  </a:cubicBezTo>
                  <a:cubicBezTo>
                    <a:pt x="9925" y="12497"/>
                    <a:pt x="9956" y="12371"/>
                    <a:pt x="9956" y="12308"/>
                  </a:cubicBezTo>
                  <a:lnTo>
                    <a:pt x="9956" y="10638"/>
                  </a:lnTo>
                  <a:cubicBezTo>
                    <a:pt x="9956" y="10417"/>
                    <a:pt x="9767" y="10228"/>
                    <a:pt x="9515" y="10228"/>
                  </a:cubicBezTo>
                  <a:lnTo>
                    <a:pt x="9137" y="10228"/>
                  </a:lnTo>
                  <a:lnTo>
                    <a:pt x="9137" y="8968"/>
                  </a:lnTo>
                  <a:cubicBezTo>
                    <a:pt x="9137" y="8716"/>
                    <a:pt x="8917" y="8527"/>
                    <a:pt x="8696" y="8527"/>
                  </a:cubicBezTo>
                  <a:lnTo>
                    <a:pt x="7467" y="8527"/>
                  </a:lnTo>
                  <a:lnTo>
                    <a:pt x="7467" y="1627"/>
                  </a:lnTo>
                  <a:lnTo>
                    <a:pt x="9799" y="1627"/>
                  </a:lnTo>
                  <a:cubicBezTo>
                    <a:pt x="9799" y="1659"/>
                    <a:pt x="8350" y="6038"/>
                    <a:pt x="8350" y="6070"/>
                  </a:cubicBezTo>
                  <a:lnTo>
                    <a:pt x="8350" y="6164"/>
                  </a:lnTo>
                  <a:lnTo>
                    <a:pt x="8350" y="6227"/>
                  </a:lnTo>
                  <a:cubicBezTo>
                    <a:pt x="8350" y="6952"/>
                    <a:pt x="8696" y="7550"/>
                    <a:pt x="9232" y="7928"/>
                  </a:cubicBezTo>
                  <a:cubicBezTo>
                    <a:pt x="9601" y="8178"/>
                    <a:pt x="10011" y="8295"/>
                    <a:pt x="10411" y="8295"/>
                  </a:cubicBezTo>
                  <a:cubicBezTo>
                    <a:pt x="11275" y="8295"/>
                    <a:pt x="12092" y="7751"/>
                    <a:pt x="12351" y="6826"/>
                  </a:cubicBezTo>
                  <a:cubicBezTo>
                    <a:pt x="12382" y="6637"/>
                    <a:pt x="12445" y="6448"/>
                    <a:pt x="12445" y="6227"/>
                  </a:cubicBezTo>
                  <a:cubicBezTo>
                    <a:pt x="12382" y="6164"/>
                    <a:pt x="12351" y="6133"/>
                    <a:pt x="12351" y="6070"/>
                  </a:cubicBezTo>
                  <a:lnTo>
                    <a:pt x="10901" y="1659"/>
                  </a:lnTo>
                  <a:lnTo>
                    <a:pt x="11153" y="1659"/>
                  </a:lnTo>
                  <a:cubicBezTo>
                    <a:pt x="11342" y="1659"/>
                    <a:pt x="11532" y="1501"/>
                    <a:pt x="11563" y="1312"/>
                  </a:cubicBezTo>
                  <a:cubicBezTo>
                    <a:pt x="11626" y="1092"/>
                    <a:pt x="11406" y="840"/>
                    <a:pt x="11185" y="840"/>
                  </a:cubicBezTo>
                  <a:lnTo>
                    <a:pt x="7404" y="840"/>
                  </a:lnTo>
                  <a:cubicBezTo>
                    <a:pt x="7278" y="462"/>
                    <a:pt x="6963" y="178"/>
                    <a:pt x="6617" y="52"/>
                  </a:cubicBezTo>
                  <a:cubicBezTo>
                    <a:pt x="6501" y="17"/>
                    <a:pt x="6382" y="1"/>
                    <a:pt x="62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47;p68"/>
            <p:cNvSpPr txBox="1"/>
            <p:nvPr/>
          </p:nvSpPr>
          <p:spPr>
            <a:xfrm>
              <a:off x="3313382" y="4108651"/>
              <a:ext cx="1881000" cy="76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smtClean="0">
                  <a:solidFill>
                    <a:srgbClr val="073763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rPr>
                <a:t>Model Building</a:t>
              </a:r>
            </a:p>
            <a:p>
              <a:pPr marL="171450" lvl="0" indent="-17145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Char char="-"/>
              </a:pPr>
              <a:r>
                <a:rPr lang="en-US" sz="1200" dirty="0" smtClean="0">
                  <a:solidFill>
                    <a:srgbClr val="073763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rPr>
                <a:t>Logistic Regression</a:t>
              </a:r>
            </a:p>
            <a:p>
              <a:pPr marL="171450" lvl="0" indent="-17145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Char char="-"/>
              </a:pPr>
              <a:r>
                <a:rPr lang="en-US" sz="1200" dirty="0" smtClean="0">
                  <a:solidFill>
                    <a:srgbClr val="073763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rPr>
                <a:t>Decision Tree</a:t>
              </a:r>
            </a:p>
            <a:p>
              <a:pPr marL="171450" lvl="0" indent="-17145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Char char="-"/>
              </a:pPr>
              <a:r>
                <a:rPr lang="en-US" sz="1200" dirty="0" smtClean="0">
                  <a:solidFill>
                    <a:srgbClr val="073763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rPr>
                <a:t>Random Forest</a:t>
              </a:r>
            </a:p>
            <a:p>
              <a:pPr marL="171450" lvl="0" indent="-17145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Char char="-"/>
              </a:pPr>
              <a:r>
                <a:rPr lang="en-US" sz="1200" dirty="0" err="1" smtClean="0">
                  <a:solidFill>
                    <a:srgbClr val="073763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rPr>
                <a:t>XGBoost</a:t>
              </a:r>
              <a:endParaRPr lang="en-US" sz="1200" dirty="0" smtClean="0">
                <a:solidFill>
                  <a:srgbClr val="073763"/>
                </a:solidFill>
                <a:latin typeface="Roboto Slab Light"/>
                <a:ea typeface="Roboto Slab Light"/>
                <a:cs typeface="Roboto Slab Light"/>
                <a:sym typeface="Roboto Slab Light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47242" y="1406741"/>
            <a:ext cx="36453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Performance Metrics: F-beta Score</a:t>
            </a:r>
            <a:endParaRPr lang="en-US" sz="16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5441445" y="1330241"/>
            <a:ext cx="3330585" cy="413848"/>
            <a:chOff x="5679077" y="1318789"/>
            <a:chExt cx="3330585" cy="41384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9077" y="1321846"/>
              <a:ext cx="791814" cy="41079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2924" y="1414458"/>
              <a:ext cx="592391" cy="23397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6236" y="1318789"/>
              <a:ext cx="402277" cy="41384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130" y="1371632"/>
              <a:ext cx="571500" cy="30816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9247" y="1516540"/>
              <a:ext cx="690415" cy="16545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4"/>
          <p:cNvSpPr txBox="1">
            <a:spLocks noGrp="1"/>
          </p:cNvSpPr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Model Evaluation and Selection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797" y="1589529"/>
            <a:ext cx="4154714" cy="3036900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012445"/>
              </p:ext>
            </p:extLst>
          </p:nvPr>
        </p:nvGraphicFramePr>
        <p:xfrm>
          <a:off x="697667" y="1804852"/>
          <a:ext cx="4028130" cy="24434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110759"/>
                <a:gridCol w="762001"/>
                <a:gridCol w="762000"/>
                <a:gridCol w="1393370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Model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F-beta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Best Parameter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Logistic Regression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0.695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0.749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dirty="0" smtClean="0"/>
                        <a:t>C: 12</a:t>
                      </a:r>
                      <a:endParaRPr lang="en-US" dirty="0"/>
                    </a:p>
                  </a:txBody>
                  <a:tcPr/>
                </a:tc>
              </a:tr>
              <a:tr h="495119">
                <a:tc>
                  <a:txBody>
                    <a:bodyPr/>
                    <a:lstStyle/>
                    <a:p>
                      <a:r>
                        <a:rPr lang="en-US" dirty="0" smtClean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 smtClean="0"/>
                        <a:t>0.876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0.597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err="1" smtClean="0"/>
                        <a:t>max_depth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27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0.904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0.632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err="1" smtClean="0"/>
                        <a:t>max_depth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25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>
                          <a:solidFill>
                            <a:srgbClr val="C00000"/>
                          </a:solidFill>
                        </a:rPr>
                        <a:t>XGBoost</a:t>
                      </a:r>
                      <a:endParaRPr lang="en-US" b="1" dirty="0" smtClean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0.908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0.739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max_depth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24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Model Interpretation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486" y="1099456"/>
            <a:ext cx="6618514" cy="369657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861533"/>
              </p:ext>
            </p:extLst>
          </p:nvPr>
        </p:nvGraphicFramePr>
        <p:xfrm>
          <a:off x="685799" y="1508579"/>
          <a:ext cx="1839687" cy="2372360"/>
        </p:xfrm>
        <a:graphic>
          <a:graphicData uri="http://schemas.openxmlformats.org/drawingml/2006/table">
            <a:tbl>
              <a:tblPr firstRow="1" bandRow="1">
                <a:tableStyleId>{C9B75FDA-9BB5-4C90-A953-AE7BE431FA07}</a:tableStyleId>
              </a:tblPr>
              <a:tblGrid>
                <a:gridCol w="682914"/>
                <a:gridCol w="115677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Balance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Campaign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Pdays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Education - Secondary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Married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333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Visualization with Tableau</a:t>
            </a:r>
            <a:endParaRPr lang="en-US" dirty="0"/>
          </a:p>
        </p:txBody>
      </p:sp>
      <p:pic>
        <p:nvPicPr>
          <p:cNvPr id="5" name="v4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6171" y="947056"/>
            <a:ext cx="7543800" cy="419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2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Business Suggestion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43000" y="1371600"/>
            <a:ext cx="641168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Age: Target relatively older age people (conservative investment)</a:t>
            </a:r>
          </a:p>
          <a:p>
            <a:endParaRPr lang="en-US" dirty="0" smtClean="0"/>
          </a:p>
          <a:p>
            <a:r>
              <a:rPr lang="en-US" dirty="0" smtClean="0"/>
              <a:t>Marital: Target more on married people</a:t>
            </a:r>
          </a:p>
          <a:p>
            <a:endParaRPr lang="en-US" dirty="0" smtClean="0"/>
          </a:p>
          <a:p>
            <a:r>
              <a:rPr lang="en-US" dirty="0" smtClean="0"/>
              <a:t>Balance: Prefer clients with more money in their account</a:t>
            </a:r>
          </a:p>
          <a:p>
            <a:endParaRPr lang="en-US" dirty="0" smtClean="0"/>
          </a:p>
          <a:p>
            <a:r>
              <a:rPr lang="en-US" dirty="0" smtClean="0"/>
              <a:t>Campaign: balance number of contacts within campaign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09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81"/>
          <p:cNvSpPr txBox="1">
            <a:spLocks noGrp="1"/>
          </p:cNvSpPr>
          <p:nvPr>
            <p:ph type="ctrTitle"/>
          </p:nvPr>
        </p:nvSpPr>
        <p:spPr>
          <a:xfrm>
            <a:off x="1321057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/>
              <a:t>THANKS</a:t>
            </a:r>
            <a:endParaRPr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surance Pitch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</TotalTime>
  <Words>244</Words>
  <Application>Microsoft Macintosh PowerPoint</Application>
  <PresentationFormat>On-screen Show (16:9)</PresentationFormat>
  <Paragraphs>88</Paragraphs>
  <Slides>8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Fira Sans Condensed Medium</vt:lpstr>
      <vt:lpstr>Fira Sans Extra Condensed Medium</vt:lpstr>
      <vt:lpstr>Mangal</vt:lpstr>
      <vt:lpstr>Roboto Slab Light</vt:lpstr>
      <vt:lpstr>Squada One</vt:lpstr>
      <vt:lpstr>Arial</vt:lpstr>
      <vt:lpstr>Insurance Pitch by Slidesgo</vt:lpstr>
      <vt:lpstr>Marketing Campaign Prediction</vt:lpstr>
      <vt:lpstr>Analytics Objective</vt:lpstr>
      <vt:lpstr>Methodology</vt:lpstr>
      <vt:lpstr>Model Evaluation and Selection</vt:lpstr>
      <vt:lpstr>Model Interpretation</vt:lpstr>
      <vt:lpstr>Data Visualization with Tableau</vt:lpstr>
      <vt:lpstr>Business Suggestion</vt:lpstr>
      <vt:lpstr>THANKS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Campaign Prediction</dc:title>
  <cp:lastModifiedBy>Shuo Jia</cp:lastModifiedBy>
  <cp:revision>76</cp:revision>
  <dcterms:modified xsi:type="dcterms:W3CDTF">2019-08-07T17:48:27Z</dcterms:modified>
</cp:coreProperties>
</file>